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7" r:id="rId3"/>
    <p:sldId id="262" r:id="rId4"/>
    <p:sldId id="264" r:id="rId5"/>
    <p:sldId id="268" r:id="rId6"/>
    <p:sldId id="271" r:id="rId7"/>
    <p:sldId id="301" r:id="rId8"/>
    <p:sldId id="305" r:id="rId9"/>
    <p:sldId id="311" r:id="rId10"/>
    <p:sldId id="31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94660"/>
  </p:normalViewPr>
  <p:slideViewPr>
    <p:cSldViewPr snapToGrid="0">
      <p:cViewPr varScale="1">
        <p:scale>
          <a:sx n="74" d="100"/>
          <a:sy n="74" d="100"/>
        </p:scale>
        <p:origin x="43"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EADB4-C9BA-83C8-722E-5D98AC7849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B2C598E-09A9-9B1F-8CFC-3619BF8A21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1BED8D3-7C2E-A6C7-1FE6-D5862BB80CCF}"/>
              </a:ext>
            </a:extLst>
          </p:cNvPr>
          <p:cNvSpPr>
            <a:spLocks noGrp="1"/>
          </p:cNvSpPr>
          <p:nvPr>
            <p:ph type="dt" sz="half" idx="10"/>
          </p:nvPr>
        </p:nvSpPr>
        <p:spPr/>
        <p:txBody>
          <a:bodyPr/>
          <a:lstStyle/>
          <a:p>
            <a:fld id="{FE95BFCE-C081-45AD-94F6-75AE7352C060}" type="datetimeFigureOut">
              <a:rPr lang="en-IN" smtClean="0"/>
              <a:t>19-07-2025</a:t>
            </a:fld>
            <a:endParaRPr lang="en-IN"/>
          </a:p>
        </p:txBody>
      </p:sp>
      <p:sp>
        <p:nvSpPr>
          <p:cNvPr id="5" name="Footer Placeholder 4">
            <a:extLst>
              <a:ext uri="{FF2B5EF4-FFF2-40B4-BE49-F238E27FC236}">
                <a16:creationId xmlns:a16="http://schemas.microsoft.com/office/drawing/2014/main" id="{826ED753-F0F5-C19E-7D16-61D9B94FF7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F11098-710B-9DFF-A84F-A29AE7C1320B}"/>
              </a:ext>
            </a:extLst>
          </p:cNvPr>
          <p:cNvSpPr>
            <a:spLocks noGrp="1"/>
          </p:cNvSpPr>
          <p:nvPr>
            <p:ph type="sldNum" sz="quarter" idx="12"/>
          </p:nvPr>
        </p:nvSpPr>
        <p:spPr/>
        <p:txBody>
          <a:bodyPr/>
          <a:lstStyle/>
          <a:p>
            <a:fld id="{84C5A2D4-9DF3-4944-99B1-BE50A11B094E}" type="slidenum">
              <a:rPr lang="en-IN" smtClean="0"/>
              <a:t>‹#›</a:t>
            </a:fld>
            <a:endParaRPr lang="en-IN"/>
          </a:p>
        </p:txBody>
      </p:sp>
    </p:spTree>
    <p:extLst>
      <p:ext uri="{BB962C8B-B14F-4D97-AF65-F5344CB8AC3E}">
        <p14:creationId xmlns:p14="http://schemas.microsoft.com/office/powerpoint/2010/main" val="226192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E1C1-A611-D9CB-7033-AE91078AD09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CAD6D-0B0C-75AB-799E-F09F526C8A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A0CB5D-84E9-AB2E-F768-48829198E2F3}"/>
              </a:ext>
            </a:extLst>
          </p:cNvPr>
          <p:cNvSpPr>
            <a:spLocks noGrp="1"/>
          </p:cNvSpPr>
          <p:nvPr>
            <p:ph type="dt" sz="half" idx="10"/>
          </p:nvPr>
        </p:nvSpPr>
        <p:spPr/>
        <p:txBody>
          <a:bodyPr/>
          <a:lstStyle/>
          <a:p>
            <a:fld id="{FE95BFCE-C081-45AD-94F6-75AE7352C060}" type="datetimeFigureOut">
              <a:rPr lang="en-IN" smtClean="0"/>
              <a:t>19-07-2025</a:t>
            </a:fld>
            <a:endParaRPr lang="en-IN"/>
          </a:p>
        </p:txBody>
      </p:sp>
      <p:sp>
        <p:nvSpPr>
          <p:cNvPr id="5" name="Footer Placeholder 4">
            <a:extLst>
              <a:ext uri="{FF2B5EF4-FFF2-40B4-BE49-F238E27FC236}">
                <a16:creationId xmlns:a16="http://schemas.microsoft.com/office/drawing/2014/main" id="{D8FD3373-4367-61E7-9388-C8FA72BFF2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5961B5-47B0-BE12-EA4B-9ED1752C8907}"/>
              </a:ext>
            </a:extLst>
          </p:cNvPr>
          <p:cNvSpPr>
            <a:spLocks noGrp="1"/>
          </p:cNvSpPr>
          <p:nvPr>
            <p:ph type="sldNum" sz="quarter" idx="12"/>
          </p:nvPr>
        </p:nvSpPr>
        <p:spPr/>
        <p:txBody>
          <a:bodyPr/>
          <a:lstStyle/>
          <a:p>
            <a:fld id="{84C5A2D4-9DF3-4944-99B1-BE50A11B094E}" type="slidenum">
              <a:rPr lang="en-IN" smtClean="0"/>
              <a:t>‹#›</a:t>
            </a:fld>
            <a:endParaRPr lang="en-IN"/>
          </a:p>
        </p:txBody>
      </p:sp>
    </p:spTree>
    <p:extLst>
      <p:ext uri="{BB962C8B-B14F-4D97-AF65-F5344CB8AC3E}">
        <p14:creationId xmlns:p14="http://schemas.microsoft.com/office/powerpoint/2010/main" val="1323061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1B3ECE-0831-FE3A-E10D-45117884E6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478C73-0AD6-80E1-3914-6230579CF2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7C8EC1-FFFB-3EF3-AC93-E11CB8DC2021}"/>
              </a:ext>
            </a:extLst>
          </p:cNvPr>
          <p:cNvSpPr>
            <a:spLocks noGrp="1"/>
          </p:cNvSpPr>
          <p:nvPr>
            <p:ph type="dt" sz="half" idx="10"/>
          </p:nvPr>
        </p:nvSpPr>
        <p:spPr/>
        <p:txBody>
          <a:bodyPr/>
          <a:lstStyle/>
          <a:p>
            <a:fld id="{FE95BFCE-C081-45AD-94F6-75AE7352C060}" type="datetimeFigureOut">
              <a:rPr lang="en-IN" smtClean="0"/>
              <a:t>19-07-2025</a:t>
            </a:fld>
            <a:endParaRPr lang="en-IN"/>
          </a:p>
        </p:txBody>
      </p:sp>
      <p:sp>
        <p:nvSpPr>
          <p:cNvPr id="5" name="Footer Placeholder 4">
            <a:extLst>
              <a:ext uri="{FF2B5EF4-FFF2-40B4-BE49-F238E27FC236}">
                <a16:creationId xmlns:a16="http://schemas.microsoft.com/office/drawing/2014/main" id="{87BF43BB-C205-0FD1-2ED4-ABCD24F038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DC4217-2D78-5F04-7361-6C20BFBC3234}"/>
              </a:ext>
            </a:extLst>
          </p:cNvPr>
          <p:cNvSpPr>
            <a:spLocks noGrp="1"/>
          </p:cNvSpPr>
          <p:nvPr>
            <p:ph type="sldNum" sz="quarter" idx="12"/>
          </p:nvPr>
        </p:nvSpPr>
        <p:spPr/>
        <p:txBody>
          <a:bodyPr/>
          <a:lstStyle/>
          <a:p>
            <a:fld id="{84C5A2D4-9DF3-4944-99B1-BE50A11B094E}" type="slidenum">
              <a:rPr lang="en-IN" smtClean="0"/>
              <a:t>‹#›</a:t>
            </a:fld>
            <a:endParaRPr lang="en-IN"/>
          </a:p>
        </p:txBody>
      </p:sp>
    </p:spTree>
    <p:extLst>
      <p:ext uri="{BB962C8B-B14F-4D97-AF65-F5344CB8AC3E}">
        <p14:creationId xmlns:p14="http://schemas.microsoft.com/office/powerpoint/2010/main" val="114377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4D28-4A5A-9080-A7D9-8BA09307B9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301199-715E-E276-CA0F-0BB49EBE97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C10E9A-F66A-FDDE-CCED-9CB276DEE3F9}"/>
              </a:ext>
            </a:extLst>
          </p:cNvPr>
          <p:cNvSpPr>
            <a:spLocks noGrp="1"/>
          </p:cNvSpPr>
          <p:nvPr>
            <p:ph type="dt" sz="half" idx="10"/>
          </p:nvPr>
        </p:nvSpPr>
        <p:spPr/>
        <p:txBody>
          <a:bodyPr/>
          <a:lstStyle/>
          <a:p>
            <a:fld id="{FE95BFCE-C081-45AD-94F6-75AE7352C060}" type="datetimeFigureOut">
              <a:rPr lang="en-IN" smtClean="0"/>
              <a:t>19-07-2025</a:t>
            </a:fld>
            <a:endParaRPr lang="en-IN"/>
          </a:p>
        </p:txBody>
      </p:sp>
      <p:sp>
        <p:nvSpPr>
          <p:cNvPr id="5" name="Footer Placeholder 4">
            <a:extLst>
              <a:ext uri="{FF2B5EF4-FFF2-40B4-BE49-F238E27FC236}">
                <a16:creationId xmlns:a16="http://schemas.microsoft.com/office/drawing/2014/main" id="{31643E8D-8BFE-B5D9-CF62-12C8649665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3CF0E9-A41E-ECCF-6569-3D4C243547D1}"/>
              </a:ext>
            </a:extLst>
          </p:cNvPr>
          <p:cNvSpPr>
            <a:spLocks noGrp="1"/>
          </p:cNvSpPr>
          <p:nvPr>
            <p:ph type="sldNum" sz="quarter" idx="12"/>
          </p:nvPr>
        </p:nvSpPr>
        <p:spPr/>
        <p:txBody>
          <a:bodyPr/>
          <a:lstStyle/>
          <a:p>
            <a:fld id="{84C5A2D4-9DF3-4944-99B1-BE50A11B094E}" type="slidenum">
              <a:rPr lang="en-IN" smtClean="0"/>
              <a:t>‹#›</a:t>
            </a:fld>
            <a:endParaRPr lang="en-IN"/>
          </a:p>
        </p:txBody>
      </p:sp>
    </p:spTree>
    <p:extLst>
      <p:ext uri="{BB962C8B-B14F-4D97-AF65-F5344CB8AC3E}">
        <p14:creationId xmlns:p14="http://schemas.microsoft.com/office/powerpoint/2010/main" val="3625440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AFCC6-7408-0690-1095-988FB579C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5C531F0-7E79-B6F0-CBDA-2844D74D2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E05BCA-86F8-E275-337C-341FFE526CC6}"/>
              </a:ext>
            </a:extLst>
          </p:cNvPr>
          <p:cNvSpPr>
            <a:spLocks noGrp="1"/>
          </p:cNvSpPr>
          <p:nvPr>
            <p:ph type="dt" sz="half" idx="10"/>
          </p:nvPr>
        </p:nvSpPr>
        <p:spPr/>
        <p:txBody>
          <a:bodyPr/>
          <a:lstStyle/>
          <a:p>
            <a:fld id="{FE95BFCE-C081-45AD-94F6-75AE7352C060}" type="datetimeFigureOut">
              <a:rPr lang="en-IN" smtClean="0"/>
              <a:t>19-07-2025</a:t>
            </a:fld>
            <a:endParaRPr lang="en-IN"/>
          </a:p>
        </p:txBody>
      </p:sp>
      <p:sp>
        <p:nvSpPr>
          <p:cNvPr id="5" name="Footer Placeholder 4">
            <a:extLst>
              <a:ext uri="{FF2B5EF4-FFF2-40B4-BE49-F238E27FC236}">
                <a16:creationId xmlns:a16="http://schemas.microsoft.com/office/drawing/2014/main" id="{6BE9CB8C-5180-B81B-EA53-0E65552817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C1F6CB-98F6-C32D-4DEF-4F03F164E2B4}"/>
              </a:ext>
            </a:extLst>
          </p:cNvPr>
          <p:cNvSpPr>
            <a:spLocks noGrp="1"/>
          </p:cNvSpPr>
          <p:nvPr>
            <p:ph type="sldNum" sz="quarter" idx="12"/>
          </p:nvPr>
        </p:nvSpPr>
        <p:spPr/>
        <p:txBody>
          <a:bodyPr/>
          <a:lstStyle/>
          <a:p>
            <a:fld id="{84C5A2D4-9DF3-4944-99B1-BE50A11B094E}" type="slidenum">
              <a:rPr lang="en-IN" smtClean="0"/>
              <a:t>‹#›</a:t>
            </a:fld>
            <a:endParaRPr lang="en-IN"/>
          </a:p>
        </p:txBody>
      </p:sp>
    </p:spTree>
    <p:extLst>
      <p:ext uri="{BB962C8B-B14F-4D97-AF65-F5344CB8AC3E}">
        <p14:creationId xmlns:p14="http://schemas.microsoft.com/office/powerpoint/2010/main" val="178563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2F61-BEEC-2625-1679-966C87617F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528C8D-F479-EB74-2981-967CE1F3CF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32625B-6E71-016F-F5F5-587AC3AC27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6EDA6E6-004A-15BD-1BC3-7481BF630106}"/>
              </a:ext>
            </a:extLst>
          </p:cNvPr>
          <p:cNvSpPr>
            <a:spLocks noGrp="1"/>
          </p:cNvSpPr>
          <p:nvPr>
            <p:ph type="dt" sz="half" idx="10"/>
          </p:nvPr>
        </p:nvSpPr>
        <p:spPr/>
        <p:txBody>
          <a:bodyPr/>
          <a:lstStyle/>
          <a:p>
            <a:fld id="{FE95BFCE-C081-45AD-94F6-75AE7352C060}" type="datetimeFigureOut">
              <a:rPr lang="en-IN" smtClean="0"/>
              <a:t>19-07-2025</a:t>
            </a:fld>
            <a:endParaRPr lang="en-IN"/>
          </a:p>
        </p:txBody>
      </p:sp>
      <p:sp>
        <p:nvSpPr>
          <p:cNvPr id="6" name="Footer Placeholder 5">
            <a:extLst>
              <a:ext uri="{FF2B5EF4-FFF2-40B4-BE49-F238E27FC236}">
                <a16:creationId xmlns:a16="http://schemas.microsoft.com/office/drawing/2014/main" id="{90B96000-C926-7D09-7395-D72956444A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C5D5FA-6C05-31E4-742F-117D2243A833}"/>
              </a:ext>
            </a:extLst>
          </p:cNvPr>
          <p:cNvSpPr>
            <a:spLocks noGrp="1"/>
          </p:cNvSpPr>
          <p:nvPr>
            <p:ph type="sldNum" sz="quarter" idx="12"/>
          </p:nvPr>
        </p:nvSpPr>
        <p:spPr/>
        <p:txBody>
          <a:bodyPr/>
          <a:lstStyle/>
          <a:p>
            <a:fld id="{84C5A2D4-9DF3-4944-99B1-BE50A11B094E}" type="slidenum">
              <a:rPr lang="en-IN" smtClean="0"/>
              <a:t>‹#›</a:t>
            </a:fld>
            <a:endParaRPr lang="en-IN"/>
          </a:p>
        </p:txBody>
      </p:sp>
    </p:spTree>
    <p:extLst>
      <p:ext uri="{BB962C8B-B14F-4D97-AF65-F5344CB8AC3E}">
        <p14:creationId xmlns:p14="http://schemas.microsoft.com/office/powerpoint/2010/main" val="2282818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8398-A04E-C5DA-D462-BA40739A7F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461883-A108-E771-922A-D78E58CB98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B333F-86C2-9809-CA16-5673C039A0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C1C52F1-777D-4702-3ABA-C9F0B77237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686050-3804-73FE-C61C-7AA0A44C0E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BEEA855-9E05-47DD-3E4C-25DC6D23AA3D}"/>
              </a:ext>
            </a:extLst>
          </p:cNvPr>
          <p:cNvSpPr>
            <a:spLocks noGrp="1"/>
          </p:cNvSpPr>
          <p:nvPr>
            <p:ph type="dt" sz="half" idx="10"/>
          </p:nvPr>
        </p:nvSpPr>
        <p:spPr/>
        <p:txBody>
          <a:bodyPr/>
          <a:lstStyle/>
          <a:p>
            <a:fld id="{FE95BFCE-C081-45AD-94F6-75AE7352C060}" type="datetimeFigureOut">
              <a:rPr lang="en-IN" smtClean="0"/>
              <a:t>19-07-2025</a:t>
            </a:fld>
            <a:endParaRPr lang="en-IN"/>
          </a:p>
        </p:txBody>
      </p:sp>
      <p:sp>
        <p:nvSpPr>
          <p:cNvPr id="8" name="Footer Placeholder 7">
            <a:extLst>
              <a:ext uri="{FF2B5EF4-FFF2-40B4-BE49-F238E27FC236}">
                <a16:creationId xmlns:a16="http://schemas.microsoft.com/office/drawing/2014/main" id="{07E66A38-093E-D01A-ED18-0FD61E98F4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B1ABF58-0344-DD62-53FF-12D0ABE95440}"/>
              </a:ext>
            </a:extLst>
          </p:cNvPr>
          <p:cNvSpPr>
            <a:spLocks noGrp="1"/>
          </p:cNvSpPr>
          <p:nvPr>
            <p:ph type="sldNum" sz="quarter" idx="12"/>
          </p:nvPr>
        </p:nvSpPr>
        <p:spPr/>
        <p:txBody>
          <a:bodyPr/>
          <a:lstStyle/>
          <a:p>
            <a:fld id="{84C5A2D4-9DF3-4944-99B1-BE50A11B094E}" type="slidenum">
              <a:rPr lang="en-IN" smtClean="0"/>
              <a:t>‹#›</a:t>
            </a:fld>
            <a:endParaRPr lang="en-IN"/>
          </a:p>
        </p:txBody>
      </p:sp>
    </p:spTree>
    <p:extLst>
      <p:ext uri="{BB962C8B-B14F-4D97-AF65-F5344CB8AC3E}">
        <p14:creationId xmlns:p14="http://schemas.microsoft.com/office/powerpoint/2010/main" val="595341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15020-6CB4-5154-2F64-DA2D07B579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B42E1B-0376-60ED-5205-0645CFC001CE}"/>
              </a:ext>
            </a:extLst>
          </p:cNvPr>
          <p:cNvSpPr>
            <a:spLocks noGrp="1"/>
          </p:cNvSpPr>
          <p:nvPr>
            <p:ph type="dt" sz="half" idx="10"/>
          </p:nvPr>
        </p:nvSpPr>
        <p:spPr/>
        <p:txBody>
          <a:bodyPr/>
          <a:lstStyle/>
          <a:p>
            <a:fld id="{FE95BFCE-C081-45AD-94F6-75AE7352C060}" type="datetimeFigureOut">
              <a:rPr lang="en-IN" smtClean="0"/>
              <a:t>19-07-2025</a:t>
            </a:fld>
            <a:endParaRPr lang="en-IN"/>
          </a:p>
        </p:txBody>
      </p:sp>
      <p:sp>
        <p:nvSpPr>
          <p:cNvPr id="4" name="Footer Placeholder 3">
            <a:extLst>
              <a:ext uri="{FF2B5EF4-FFF2-40B4-BE49-F238E27FC236}">
                <a16:creationId xmlns:a16="http://schemas.microsoft.com/office/drawing/2014/main" id="{471A2E33-DB06-51E0-AC4C-36962DCFF8E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0320BD7-C4B2-A1F5-3064-2830FB33851B}"/>
              </a:ext>
            </a:extLst>
          </p:cNvPr>
          <p:cNvSpPr>
            <a:spLocks noGrp="1"/>
          </p:cNvSpPr>
          <p:nvPr>
            <p:ph type="sldNum" sz="quarter" idx="12"/>
          </p:nvPr>
        </p:nvSpPr>
        <p:spPr/>
        <p:txBody>
          <a:bodyPr/>
          <a:lstStyle/>
          <a:p>
            <a:fld id="{84C5A2D4-9DF3-4944-99B1-BE50A11B094E}" type="slidenum">
              <a:rPr lang="en-IN" smtClean="0"/>
              <a:t>‹#›</a:t>
            </a:fld>
            <a:endParaRPr lang="en-IN"/>
          </a:p>
        </p:txBody>
      </p:sp>
    </p:spTree>
    <p:extLst>
      <p:ext uri="{BB962C8B-B14F-4D97-AF65-F5344CB8AC3E}">
        <p14:creationId xmlns:p14="http://schemas.microsoft.com/office/powerpoint/2010/main" val="1094712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948BD5-4404-1DB7-7EE8-2751F79D8306}"/>
              </a:ext>
            </a:extLst>
          </p:cNvPr>
          <p:cNvSpPr>
            <a:spLocks noGrp="1"/>
          </p:cNvSpPr>
          <p:nvPr>
            <p:ph type="dt" sz="half" idx="10"/>
          </p:nvPr>
        </p:nvSpPr>
        <p:spPr/>
        <p:txBody>
          <a:bodyPr/>
          <a:lstStyle/>
          <a:p>
            <a:fld id="{FE95BFCE-C081-45AD-94F6-75AE7352C060}" type="datetimeFigureOut">
              <a:rPr lang="en-IN" smtClean="0"/>
              <a:t>19-07-2025</a:t>
            </a:fld>
            <a:endParaRPr lang="en-IN"/>
          </a:p>
        </p:txBody>
      </p:sp>
      <p:sp>
        <p:nvSpPr>
          <p:cNvPr id="3" name="Footer Placeholder 2">
            <a:extLst>
              <a:ext uri="{FF2B5EF4-FFF2-40B4-BE49-F238E27FC236}">
                <a16:creationId xmlns:a16="http://schemas.microsoft.com/office/drawing/2014/main" id="{A5289847-4E6D-4C4D-F1FD-D6B54D6977F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B10D5A-82F6-59CD-935B-3BC2143E6238}"/>
              </a:ext>
            </a:extLst>
          </p:cNvPr>
          <p:cNvSpPr>
            <a:spLocks noGrp="1"/>
          </p:cNvSpPr>
          <p:nvPr>
            <p:ph type="sldNum" sz="quarter" idx="12"/>
          </p:nvPr>
        </p:nvSpPr>
        <p:spPr/>
        <p:txBody>
          <a:bodyPr/>
          <a:lstStyle/>
          <a:p>
            <a:fld id="{84C5A2D4-9DF3-4944-99B1-BE50A11B094E}" type="slidenum">
              <a:rPr lang="en-IN" smtClean="0"/>
              <a:t>‹#›</a:t>
            </a:fld>
            <a:endParaRPr lang="en-IN"/>
          </a:p>
        </p:txBody>
      </p:sp>
    </p:spTree>
    <p:extLst>
      <p:ext uri="{BB962C8B-B14F-4D97-AF65-F5344CB8AC3E}">
        <p14:creationId xmlns:p14="http://schemas.microsoft.com/office/powerpoint/2010/main" val="1112573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81CD-5AF8-73BB-5379-C726CADCD1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29323E-EB9C-9936-40D3-7641B7D880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23F4CD-BB70-630D-ACA8-DCFE18B9B1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3CAF71-4D54-BACE-10AE-261D0DD1947F}"/>
              </a:ext>
            </a:extLst>
          </p:cNvPr>
          <p:cNvSpPr>
            <a:spLocks noGrp="1"/>
          </p:cNvSpPr>
          <p:nvPr>
            <p:ph type="dt" sz="half" idx="10"/>
          </p:nvPr>
        </p:nvSpPr>
        <p:spPr/>
        <p:txBody>
          <a:bodyPr/>
          <a:lstStyle/>
          <a:p>
            <a:fld id="{FE95BFCE-C081-45AD-94F6-75AE7352C060}" type="datetimeFigureOut">
              <a:rPr lang="en-IN" smtClean="0"/>
              <a:t>19-07-2025</a:t>
            </a:fld>
            <a:endParaRPr lang="en-IN"/>
          </a:p>
        </p:txBody>
      </p:sp>
      <p:sp>
        <p:nvSpPr>
          <p:cNvPr id="6" name="Footer Placeholder 5">
            <a:extLst>
              <a:ext uri="{FF2B5EF4-FFF2-40B4-BE49-F238E27FC236}">
                <a16:creationId xmlns:a16="http://schemas.microsoft.com/office/drawing/2014/main" id="{565466D5-B120-0DE2-1904-A240D04EC5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7DBBE1-EFC4-5FE8-19DC-33FB7E393820}"/>
              </a:ext>
            </a:extLst>
          </p:cNvPr>
          <p:cNvSpPr>
            <a:spLocks noGrp="1"/>
          </p:cNvSpPr>
          <p:nvPr>
            <p:ph type="sldNum" sz="quarter" idx="12"/>
          </p:nvPr>
        </p:nvSpPr>
        <p:spPr/>
        <p:txBody>
          <a:bodyPr/>
          <a:lstStyle/>
          <a:p>
            <a:fld id="{84C5A2D4-9DF3-4944-99B1-BE50A11B094E}" type="slidenum">
              <a:rPr lang="en-IN" smtClean="0"/>
              <a:t>‹#›</a:t>
            </a:fld>
            <a:endParaRPr lang="en-IN"/>
          </a:p>
        </p:txBody>
      </p:sp>
    </p:spTree>
    <p:extLst>
      <p:ext uri="{BB962C8B-B14F-4D97-AF65-F5344CB8AC3E}">
        <p14:creationId xmlns:p14="http://schemas.microsoft.com/office/powerpoint/2010/main" val="3386312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C74A-6E75-8A37-C304-424C6270B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39A0FBE-CF19-4B8C-1423-D73FB2A6BB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9C544A-1B2E-DDD0-FFFC-32F1858D55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73EF6-95D4-AE82-4C6F-298308092BF3}"/>
              </a:ext>
            </a:extLst>
          </p:cNvPr>
          <p:cNvSpPr>
            <a:spLocks noGrp="1"/>
          </p:cNvSpPr>
          <p:nvPr>
            <p:ph type="dt" sz="half" idx="10"/>
          </p:nvPr>
        </p:nvSpPr>
        <p:spPr/>
        <p:txBody>
          <a:bodyPr/>
          <a:lstStyle/>
          <a:p>
            <a:fld id="{FE95BFCE-C081-45AD-94F6-75AE7352C060}" type="datetimeFigureOut">
              <a:rPr lang="en-IN" smtClean="0"/>
              <a:t>19-07-2025</a:t>
            </a:fld>
            <a:endParaRPr lang="en-IN"/>
          </a:p>
        </p:txBody>
      </p:sp>
      <p:sp>
        <p:nvSpPr>
          <p:cNvPr id="6" name="Footer Placeholder 5">
            <a:extLst>
              <a:ext uri="{FF2B5EF4-FFF2-40B4-BE49-F238E27FC236}">
                <a16:creationId xmlns:a16="http://schemas.microsoft.com/office/drawing/2014/main" id="{58F13391-679F-A70B-CF4E-E1025259AE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B318CE-8C1F-794C-0768-F865EF71650E}"/>
              </a:ext>
            </a:extLst>
          </p:cNvPr>
          <p:cNvSpPr>
            <a:spLocks noGrp="1"/>
          </p:cNvSpPr>
          <p:nvPr>
            <p:ph type="sldNum" sz="quarter" idx="12"/>
          </p:nvPr>
        </p:nvSpPr>
        <p:spPr/>
        <p:txBody>
          <a:bodyPr/>
          <a:lstStyle/>
          <a:p>
            <a:fld id="{84C5A2D4-9DF3-4944-99B1-BE50A11B094E}" type="slidenum">
              <a:rPr lang="en-IN" smtClean="0"/>
              <a:t>‹#›</a:t>
            </a:fld>
            <a:endParaRPr lang="en-IN"/>
          </a:p>
        </p:txBody>
      </p:sp>
    </p:spTree>
    <p:extLst>
      <p:ext uri="{BB962C8B-B14F-4D97-AF65-F5344CB8AC3E}">
        <p14:creationId xmlns:p14="http://schemas.microsoft.com/office/powerpoint/2010/main" val="3805445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511594-5F01-E9A8-5087-280C72742B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05A0CA-126E-191E-2D02-521C8B86C8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95942A-9CFE-8B8A-BBFC-CD6E4B6FFD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95BFCE-C081-45AD-94F6-75AE7352C060}" type="datetimeFigureOut">
              <a:rPr lang="en-IN" smtClean="0"/>
              <a:t>19-07-2025</a:t>
            </a:fld>
            <a:endParaRPr lang="en-IN"/>
          </a:p>
        </p:txBody>
      </p:sp>
      <p:sp>
        <p:nvSpPr>
          <p:cNvPr id="5" name="Footer Placeholder 4">
            <a:extLst>
              <a:ext uri="{FF2B5EF4-FFF2-40B4-BE49-F238E27FC236}">
                <a16:creationId xmlns:a16="http://schemas.microsoft.com/office/drawing/2014/main" id="{8CD11B0F-1627-427F-E446-828AB3127D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5C8A763-AC08-D96F-4F23-B5CCE64DDA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C5A2D4-9DF3-4944-99B1-BE50A11B094E}" type="slidenum">
              <a:rPr lang="en-IN" smtClean="0"/>
              <a:t>‹#›</a:t>
            </a:fld>
            <a:endParaRPr lang="en-IN"/>
          </a:p>
        </p:txBody>
      </p:sp>
    </p:spTree>
    <p:extLst>
      <p:ext uri="{BB962C8B-B14F-4D97-AF65-F5344CB8AC3E}">
        <p14:creationId xmlns:p14="http://schemas.microsoft.com/office/powerpoint/2010/main" val="2117675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E2E38-2344-04AE-794E-99BD85C993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2CE69-9D64-7B58-454B-BE4C4CE3930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36BE7774-5331-F040-8138-1F2110BA3F44}"/>
              </a:ext>
            </a:extLst>
          </p:cNvPr>
          <p:cNvSpPr>
            <a:spLocks noGrp="1"/>
          </p:cNvSpPr>
          <p:nvPr>
            <p:ph type="subTitle" idx="1"/>
          </p:nvPr>
        </p:nvSpPr>
        <p:spPr/>
        <p:txBody>
          <a:bodyPr/>
          <a:lstStyle/>
          <a:p>
            <a:endParaRPr lang="en-IN"/>
          </a:p>
        </p:txBody>
      </p:sp>
      <p:pic>
        <p:nvPicPr>
          <p:cNvPr id="1026" name="Picture 2" descr="241,000+ Electronics Background Stock Illustrations, Royalty ...">
            <a:extLst>
              <a:ext uri="{FF2B5EF4-FFF2-40B4-BE49-F238E27FC236}">
                <a16:creationId xmlns:a16="http://schemas.microsoft.com/office/drawing/2014/main" id="{C8B8F445-A238-E42B-0EF0-02A8244459B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127000"/>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D03A64-2687-8DED-9A03-42DFCA7C2228}"/>
              </a:ext>
            </a:extLst>
          </p:cNvPr>
          <p:cNvSpPr txBox="1"/>
          <p:nvPr/>
        </p:nvSpPr>
        <p:spPr>
          <a:xfrm>
            <a:off x="2880852" y="75889"/>
            <a:ext cx="6096000" cy="1200329"/>
          </a:xfrm>
          <a:prstGeom prst="rect">
            <a:avLst/>
          </a:prstGeom>
          <a:noFill/>
        </p:spPr>
        <p:txBody>
          <a:bodyPr wrap="square">
            <a:spAutoFit/>
          </a:bodyPr>
          <a:lstStyle/>
          <a:p>
            <a:pPr algn="ctr"/>
            <a:r>
              <a:rPr lang="en-US" sz="3600" b="1" dirty="0">
                <a:solidFill>
                  <a:schemeClr val="bg1"/>
                </a:solidFill>
              </a:rPr>
              <a:t>Train Traction Motor Simulation and Control </a:t>
            </a:r>
            <a:endParaRPr lang="en-IN" sz="3600" b="1" dirty="0">
              <a:solidFill>
                <a:schemeClr val="bg1"/>
              </a:solidFill>
            </a:endParaRPr>
          </a:p>
        </p:txBody>
      </p:sp>
      <p:sp>
        <p:nvSpPr>
          <p:cNvPr id="6" name="Rectangle 2">
            <a:extLst>
              <a:ext uri="{FF2B5EF4-FFF2-40B4-BE49-F238E27FC236}">
                <a16:creationId xmlns:a16="http://schemas.microsoft.com/office/drawing/2014/main" id="{D1EDED18-B6FF-399D-5736-A1203C80DCF8}"/>
              </a:ext>
            </a:extLst>
          </p:cNvPr>
          <p:cNvSpPr>
            <a:spLocks noChangeArrowheads="1"/>
          </p:cNvSpPr>
          <p:nvPr/>
        </p:nvSpPr>
        <p:spPr bwMode="auto">
          <a:xfrm>
            <a:off x="597065" y="2145079"/>
            <a:ext cx="1118197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u="none" strike="noStrike" cap="none" normalizeH="0" baseline="0" dirty="0">
                <a:ln>
                  <a:noFill/>
                </a:ln>
                <a:solidFill>
                  <a:schemeClr val="bg1"/>
                </a:solidFill>
                <a:effectLst/>
                <a:latin typeface="Arial" panose="020B0604020202020204" pitchFamily="34" charset="0"/>
              </a:rPr>
              <a:t>Presenter: Mythra, IIT Guwahati</a:t>
            </a:r>
          </a:p>
          <a:p>
            <a:pPr marL="0" marR="0" lvl="0" indent="0" algn="l" defTabSz="914400" rtl="0" eaLnBrk="0" fontAlgn="base" latinLnBrk="0" hangingPunct="0">
              <a:lnSpc>
                <a:spcPct val="100000"/>
              </a:lnSpc>
              <a:spcBef>
                <a:spcPct val="0"/>
              </a:spcBef>
              <a:spcAft>
                <a:spcPct val="0"/>
              </a:spcAft>
              <a:buClrTx/>
              <a:buSzTx/>
              <a:tabLst/>
            </a:pPr>
            <a:br>
              <a:rPr kumimoji="0" lang="en-US" altLang="en-US" u="none" strike="noStrike" cap="none" normalizeH="0" baseline="0" dirty="0">
                <a:ln>
                  <a:noFill/>
                </a:ln>
                <a:solidFill>
                  <a:schemeClr val="bg1"/>
                </a:solidFill>
                <a:effectLst/>
                <a:latin typeface="Arial" panose="020B0604020202020204" pitchFamily="34" charset="0"/>
              </a:rPr>
            </a:br>
            <a:r>
              <a:rPr kumimoji="0" lang="en-US" altLang="en-US" u="none" strike="noStrike" cap="none" normalizeH="0" baseline="0" dirty="0">
                <a:ln>
                  <a:noFill/>
                </a:ln>
                <a:solidFill>
                  <a:schemeClr val="bg1"/>
                </a:solidFill>
                <a:effectLst/>
                <a:latin typeface="Arial" panose="020B0604020202020204" pitchFamily="34" charset="0"/>
              </a:rPr>
              <a:t>Project Title: Electric Train Traction Motor Simulation and Control Using Open-Source Tools </a:t>
            </a:r>
          </a:p>
          <a:p>
            <a:pPr marL="0" marR="0" lvl="0" indent="0" algn="just" defTabSz="914400" rtl="0" eaLnBrk="0" fontAlgn="base" latinLnBrk="0" hangingPunct="0">
              <a:lnSpc>
                <a:spcPct val="100000"/>
              </a:lnSpc>
              <a:spcBef>
                <a:spcPct val="0"/>
              </a:spcBef>
              <a:spcAft>
                <a:spcPct val="0"/>
              </a:spcAft>
              <a:buClrTx/>
              <a:buSzTx/>
              <a:tabLst/>
            </a:pPr>
            <a:br>
              <a:rPr kumimoji="0" lang="en-US" altLang="en-US" u="none" strike="noStrike" cap="none" normalizeH="0" baseline="0" dirty="0">
                <a:ln>
                  <a:noFill/>
                </a:ln>
                <a:solidFill>
                  <a:schemeClr val="bg1"/>
                </a:solidFill>
                <a:effectLst/>
                <a:latin typeface="Arial" panose="020B0604020202020204" pitchFamily="34" charset="0"/>
              </a:rPr>
            </a:br>
            <a:r>
              <a:rPr kumimoji="0" lang="en-US" altLang="en-US" u="none" strike="noStrike" cap="none" normalizeH="0" baseline="0" dirty="0">
                <a:ln>
                  <a:noFill/>
                </a:ln>
                <a:solidFill>
                  <a:schemeClr val="bg1"/>
                </a:solidFill>
                <a:effectLst/>
                <a:latin typeface="Arial" panose="020B0604020202020204" pitchFamily="34" charset="0"/>
              </a:rPr>
              <a:t>Problem Statement: Electric trains rely on high-torque, efficient traction motors controlled via sophisticated power electronics. This project simulates such a system using freely available open-source tools, making it ideal for academic research, education, or proof-of-concept prototyping.</a:t>
            </a:r>
          </a:p>
          <a:p>
            <a:pPr marL="0" marR="0" lvl="0" indent="0" algn="just" defTabSz="914400" rtl="0" eaLnBrk="0" fontAlgn="base" latinLnBrk="0" hangingPunct="0">
              <a:lnSpc>
                <a:spcPct val="100000"/>
              </a:lnSpc>
              <a:spcBef>
                <a:spcPct val="0"/>
              </a:spcBef>
              <a:spcAft>
                <a:spcPct val="0"/>
              </a:spcAft>
              <a:buClrTx/>
              <a:buSzTx/>
              <a:tabLst/>
            </a:pPr>
            <a:br>
              <a:rPr kumimoji="0" lang="en-US" altLang="en-US" u="none" strike="noStrike" cap="none" normalizeH="0" baseline="0" dirty="0">
                <a:ln>
                  <a:noFill/>
                </a:ln>
                <a:solidFill>
                  <a:schemeClr val="bg1"/>
                </a:solidFill>
                <a:effectLst/>
                <a:latin typeface="Arial" panose="020B0604020202020204" pitchFamily="34" charset="0"/>
              </a:rPr>
            </a:br>
            <a:r>
              <a:rPr kumimoji="0" lang="en-US" altLang="en-US" u="none" strike="noStrike" cap="none" normalizeH="0" baseline="0" dirty="0">
                <a:ln>
                  <a:noFill/>
                </a:ln>
                <a:solidFill>
                  <a:schemeClr val="bg1"/>
                </a:solidFill>
                <a:effectLst/>
                <a:latin typeface="Arial" panose="020B0604020202020204" pitchFamily="34" charset="0"/>
              </a:rPr>
              <a:t>Project Objective: To design, model, simulate, and analyze the performance of an electric traction motor system typically used in electric trains, focusing on a DC traction motor and its control circuitry. The aim is to utilize </a:t>
            </a:r>
            <a:r>
              <a:rPr kumimoji="0" lang="en-US" altLang="en-US" u="none" strike="noStrike" cap="none" normalizeH="0" baseline="0" dirty="0" err="1">
                <a:ln>
                  <a:noFill/>
                </a:ln>
                <a:solidFill>
                  <a:schemeClr val="bg1"/>
                </a:solidFill>
                <a:effectLst/>
                <a:latin typeface="Arial" panose="020B0604020202020204" pitchFamily="34" charset="0"/>
              </a:rPr>
              <a:t>KiCAD</a:t>
            </a:r>
            <a:r>
              <a:rPr kumimoji="0" lang="en-US" altLang="en-US" u="none" strike="noStrike" cap="none" normalizeH="0" baseline="0" dirty="0">
                <a:ln>
                  <a:noFill/>
                </a:ln>
                <a:solidFill>
                  <a:schemeClr val="bg1"/>
                </a:solidFill>
                <a:effectLst/>
                <a:latin typeface="Arial" panose="020B0604020202020204" pitchFamily="34" charset="0"/>
              </a:rPr>
              <a:t> for schematic design and </a:t>
            </a:r>
            <a:r>
              <a:rPr kumimoji="0" lang="en-US" altLang="en-US" u="none" strike="noStrike" cap="none" normalizeH="0" baseline="0" dirty="0" err="1">
                <a:ln>
                  <a:noFill/>
                </a:ln>
                <a:solidFill>
                  <a:schemeClr val="bg1"/>
                </a:solidFill>
                <a:effectLst/>
                <a:latin typeface="Arial" panose="020B0604020202020204" pitchFamily="34" charset="0"/>
              </a:rPr>
              <a:t>Ngspice</a:t>
            </a:r>
            <a:r>
              <a:rPr kumimoji="0" lang="en-US" altLang="en-US" u="none" strike="noStrike" cap="none" normalizeH="0" baseline="0" dirty="0">
                <a:ln>
                  <a:noFill/>
                </a:ln>
                <a:solidFill>
                  <a:schemeClr val="bg1"/>
                </a:solidFill>
                <a:effectLst/>
                <a:latin typeface="Arial" panose="020B0604020202020204" pitchFamily="34" charset="0"/>
              </a:rPr>
              <a:t> for circuit simulation to evaluate the dynamic behavior, speed regulation, and system response under various operating, load, and fault conditions.</a:t>
            </a:r>
          </a:p>
        </p:txBody>
      </p:sp>
    </p:spTree>
    <p:extLst>
      <p:ext uri="{BB962C8B-B14F-4D97-AF65-F5344CB8AC3E}">
        <p14:creationId xmlns:p14="http://schemas.microsoft.com/office/powerpoint/2010/main" val="2034901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A077-7683-217A-257E-4BAC4446B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C2E3-9C17-0CCB-BCFD-CE8057DFC92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B1CF5C7E-CF01-A3FC-E4CA-005CA3C6262B}"/>
              </a:ext>
            </a:extLst>
          </p:cNvPr>
          <p:cNvSpPr>
            <a:spLocks noGrp="1"/>
          </p:cNvSpPr>
          <p:nvPr>
            <p:ph type="subTitle" idx="1"/>
          </p:nvPr>
        </p:nvSpPr>
        <p:spPr/>
        <p:txBody>
          <a:bodyPr/>
          <a:lstStyle/>
          <a:p>
            <a:endParaRPr lang="en-IN"/>
          </a:p>
        </p:txBody>
      </p:sp>
      <p:pic>
        <p:nvPicPr>
          <p:cNvPr id="1026" name="Picture 2" descr="241,000+ Electronics Background Stock Illustrations, Royalty ...">
            <a:extLst>
              <a:ext uri="{FF2B5EF4-FFF2-40B4-BE49-F238E27FC236}">
                <a16:creationId xmlns:a16="http://schemas.microsoft.com/office/drawing/2014/main" id="{AA21AD4C-697C-8186-9A35-66289CD58BB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186305"/>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30A497-3FD1-2E73-5DB8-9CB71815A4F2}"/>
              </a:ext>
            </a:extLst>
          </p:cNvPr>
          <p:cNvSpPr txBox="1"/>
          <p:nvPr/>
        </p:nvSpPr>
        <p:spPr>
          <a:xfrm>
            <a:off x="2526890" y="291496"/>
            <a:ext cx="7138219" cy="1077218"/>
          </a:xfrm>
          <a:prstGeom prst="rect">
            <a:avLst/>
          </a:prstGeom>
          <a:noFill/>
        </p:spPr>
        <p:txBody>
          <a:bodyPr wrap="square">
            <a:spAutoFit/>
          </a:bodyPr>
          <a:lstStyle/>
          <a:p>
            <a:pPr algn="ctr"/>
            <a:r>
              <a:rPr lang="en-US" sz="3200" b="1" dirty="0">
                <a:solidFill>
                  <a:schemeClr val="bg1"/>
                </a:solidFill>
              </a:rPr>
              <a:t>A Resilient Path to Comprehensive Simulation</a:t>
            </a:r>
            <a:endParaRPr lang="en-IN" sz="3200" b="1" dirty="0">
              <a:solidFill>
                <a:schemeClr val="bg1"/>
              </a:solidFill>
            </a:endParaRPr>
          </a:p>
        </p:txBody>
      </p:sp>
      <p:sp>
        <p:nvSpPr>
          <p:cNvPr id="4" name="Rectangle 1">
            <a:extLst>
              <a:ext uri="{FF2B5EF4-FFF2-40B4-BE49-F238E27FC236}">
                <a16:creationId xmlns:a16="http://schemas.microsoft.com/office/drawing/2014/main" id="{412DC9CD-42C3-A2ED-76D7-899A9C359915}"/>
              </a:ext>
            </a:extLst>
          </p:cNvPr>
          <p:cNvSpPr>
            <a:spLocks noChangeArrowheads="1"/>
          </p:cNvSpPr>
          <p:nvPr/>
        </p:nvSpPr>
        <p:spPr bwMode="auto">
          <a:xfrm>
            <a:off x="234744" y="1368714"/>
            <a:ext cx="9665109"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panose="020B0604020202020204" pitchFamily="34" charset="0"/>
              </a:rPr>
              <a:t>The Journey: Debugging &amp; Optimization as Core Learnings:</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The path to this functional simulation was marked by an intensive </a:t>
            </a:r>
            <a:r>
              <a:rPr kumimoji="0" lang="en-US" altLang="en-US" sz="1100" b="1" i="0" u="none" strike="noStrike" cap="none" normalizeH="0" baseline="0" dirty="0">
                <a:ln>
                  <a:noFill/>
                </a:ln>
                <a:solidFill>
                  <a:schemeClr val="bg1"/>
                </a:solidFill>
                <a:effectLst/>
                <a:latin typeface="Arial" panose="020B0604020202020204" pitchFamily="34" charset="0"/>
              </a:rPr>
              <a:t>iterative debugging process</a:t>
            </a:r>
            <a:r>
              <a:rPr kumimoji="0" lang="en-US" altLang="en-US" sz="1100" b="0" i="0" u="none" strike="noStrike" cap="none" normalizeH="0" baseline="0" dirty="0">
                <a:ln>
                  <a:noFill/>
                </a:ln>
                <a:solidFill>
                  <a:schemeClr val="bg1"/>
                </a:solidFill>
                <a:effectLst/>
                <a:latin typeface="Arial" panose="020B0604020202020204" pitchFamily="34" charset="0"/>
              </a:rPr>
              <a:t>. We systematically addressed numerous challenges: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Initial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err="1">
                <a:ln>
                  <a:noFill/>
                </a:ln>
                <a:solidFill>
                  <a:schemeClr val="bg1"/>
                </a:solidFill>
                <a:effectLst/>
                <a:latin typeface="Arial" panose="020B0604020202020204" pitchFamily="34" charset="0"/>
              </a:rPr>
              <a:t>Ngspice</a:t>
            </a:r>
            <a:r>
              <a:rPr kumimoji="0" lang="en-US" altLang="en-US" sz="1100" b="1" i="0" u="none" strike="noStrike" cap="none" normalizeH="0" baseline="0" dirty="0">
                <a:ln>
                  <a:noFill/>
                </a:ln>
                <a:solidFill>
                  <a:schemeClr val="bg1"/>
                </a:solidFill>
                <a:effectLst/>
                <a:latin typeface="Arial" panose="020B0604020202020204" pitchFamily="34" charset="0"/>
              </a:rPr>
              <a:t> parsing errors</a:t>
            </a:r>
            <a:r>
              <a:rPr kumimoji="0" lang="en-US" altLang="en-US" sz="1100" b="0" i="0" u="none" strike="noStrike" cap="none" normalizeH="0" baseline="0" dirty="0">
                <a:ln>
                  <a:noFill/>
                </a:ln>
                <a:solidFill>
                  <a:schemeClr val="bg1"/>
                </a:solidFill>
                <a:effectLst/>
                <a:latin typeface="Arial" panose="020B0604020202020204" pitchFamily="34" charset="0"/>
              </a:rPr>
              <a:t> (e.g., </a:t>
            </a:r>
            <a:r>
              <a:rPr kumimoji="0" lang="en-US" altLang="en-US" sz="1100" b="0" i="0" u="none" strike="noStrike" cap="none" normalizeH="0" baseline="0" dirty="0">
                <a:ln>
                  <a:noFill/>
                </a:ln>
                <a:solidFill>
                  <a:schemeClr val="bg1"/>
                </a:solidFill>
                <a:effectLst/>
                <a:latin typeface="Arial Unicode MS"/>
              </a:rPr>
              <a:t>if()</a:t>
            </a:r>
            <a:r>
              <a:rPr kumimoji="0" lang="en-US" altLang="en-US" sz="1100" b="0" i="0" u="none" strike="noStrike" cap="none" normalizeH="0" baseline="0" dirty="0">
                <a:ln>
                  <a:noFill/>
                </a:ln>
                <a:solidFill>
                  <a:schemeClr val="bg1"/>
                </a:solidFill>
                <a:effectLst/>
              </a:rPr>
              <a:t> function incompatibilities, 'Not enough tokens') were resolved by meticulously converting complex logical expressions into robust arithmetic equivalents</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Persistent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panose="020B0604020202020204" pitchFamily="34" charset="0"/>
              </a:rPr>
              <a:t>'singular matrix' errors</a:t>
            </a:r>
            <a:r>
              <a:rPr kumimoji="0" lang="en-US" altLang="en-US" sz="1100" b="0" i="0" u="none" strike="noStrike" cap="none" normalizeH="0" baseline="0" dirty="0">
                <a:ln>
                  <a:noFill/>
                </a:ln>
                <a:solidFill>
                  <a:schemeClr val="bg1"/>
                </a:solidFill>
                <a:effectLst/>
                <a:latin typeface="Arial" panose="020B0604020202020204" pitchFamily="34" charset="0"/>
              </a:rPr>
              <a:t> were tackled through strategic pull-down resistors and careful re-evaluation of node connections for DC stability.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Model definition mismatches</a:t>
            </a:r>
            <a:r>
              <a:rPr kumimoji="0" lang="en-US" altLang="en-US" sz="1100" b="0" i="0" u="none" strike="noStrike" cap="none" normalizeH="0" baseline="0" dirty="0">
                <a:ln>
                  <a:noFill/>
                </a:ln>
                <a:solidFill>
                  <a:schemeClr val="bg1"/>
                </a:solidFill>
                <a:effectLst/>
                <a:latin typeface="Arial" panose="020B0604020202020204" pitchFamily="34" charset="0"/>
              </a:rPr>
              <a:t> and </a:t>
            </a:r>
            <a:r>
              <a:rPr kumimoji="0" lang="en-US" altLang="en-US" sz="1100" b="1" i="0" u="none" strike="noStrike" cap="none" normalizeH="0" baseline="0" dirty="0">
                <a:ln>
                  <a:noFill/>
                </a:ln>
                <a:solidFill>
                  <a:schemeClr val="bg1"/>
                </a:solidFill>
                <a:effectLst/>
                <a:latin typeface="Arial" panose="020B0604020202020204" pitchFamily="34" charset="0"/>
              </a:rPr>
              <a:t>parameter initialization issues</a:t>
            </a:r>
            <a:r>
              <a:rPr kumimoji="0" lang="en-US" altLang="en-US" sz="1100" b="0" i="0" u="none" strike="noStrike" cap="none" normalizeH="0" baseline="0" dirty="0">
                <a:ln>
                  <a:noFill/>
                </a:ln>
                <a:solidFill>
                  <a:schemeClr val="bg1"/>
                </a:solidFill>
                <a:effectLst/>
                <a:latin typeface="Arial" panose="020B0604020202020204" pitchFamily="34" charset="0"/>
              </a:rPr>
              <a:t> were meticulously identified and corrected, reinforcing attention to detail.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The </a:t>
            </a:r>
            <a:r>
              <a:rPr kumimoji="0" lang="en-US" altLang="en-US" sz="1100" b="1" i="0" u="none" strike="noStrike" cap="none" normalizeH="0" baseline="0" dirty="0">
                <a:ln>
                  <a:noFill/>
                </a:ln>
                <a:solidFill>
                  <a:schemeClr val="bg1"/>
                </a:solidFill>
                <a:effectLst/>
                <a:latin typeface="Arial" panose="020B0604020202020204" pitchFamily="34" charset="0"/>
              </a:rPr>
              <a:t>power path topology (buck, motor, braking, regenerative)</a:t>
            </a:r>
            <a:r>
              <a:rPr kumimoji="0" lang="en-US" altLang="en-US" sz="1100" b="0" i="0" u="none" strike="noStrike" cap="none" normalizeH="0" baseline="0" dirty="0">
                <a:ln>
                  <a:noFill/>
                </a:ln>
                <a:solidFill>
                  <a:schemeClr val="bg1"/>
                </a:solidFill>
                <a:effectLst/>
                <a:latin typeface="Arial" panose="020B0604020202020204" pitchFamily="34" charset="0"/>
              </a:rPr>
              <a:t> underwent extensive re-wiring and logical refinement in the netlist to accurately reflect component roles, moving from initial conceptual designs to a precise, runnable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Every error became an opportunity for </a:t>
            </a:r>
            <a:r>
              <a:rPr kumimoji="0" lang="en-US" altLang="en-US" sz="1100" b="1" i="0" u="none" strike="noStrike" cap="none" normalizeH="0" baseline="0" dirty="0">
                <a:ln>
                  <a:noFill/>
                </a:ln>
                <a:solidFill>
                  <a:schemeClr val="bg1"/>
                </a:solidFill>
                <a:effectLst/>
                <a:latin typeface="Arial" panose="020B0604020202020204" pitchFamily="34" charset="0"/>
              </a:rPr>
              <a:t>optimization</a:t>
            </a:r>
            <a:r>
              <a:rPr kumimoji="0" lang="en-US" altLang="en-US" sz="1100" b="0" i="0" u="none" strike="noStrike" cap="none" normalizeH="0" baseline="0" dirty="0">
                <a:ln>
                  <a:noFill/>
                </a:ln>
                <a:solidFill>
                  <a:schemeClr val="bg1"/>
                </a:solidFill>
                <a:effectLst/>
                <a:latin typeface="Arial" panose="020B0604020202020204" pitchFamily="34" charset="0"/>
              </a:rPr>
              <a:t>, leading to more stable, reliable, and efficient code. This process was a masterclass in </a:t>
            </a:r>
            <a:r>
              <a:rPr kumimoji="0" lang="en-US" altLang="en-US" sz="1100" b="1" i="0" u="none" strike="noStrike" cap="none" normalizeH="0" baseline="0" dirty="0">
                <a:ln>
                  <a:noFill/>
                </a:ln>
                <a:solidFill>
                  <a:schemeClr val="bg1"/>
                </a:solidFill>
                <a:effectLst/>
                <a:latin typeface="Arial" panose="020B0604020202020204" pitchFamily="34" charset="0"/>
              </a:rPr>
              <a:t>resilience, attention to detail, and problem-solving methodology</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bg1"/>
              </a:solidFill>
              <a:effectLst/>
              <a:latin typeface="Arial" panose="020B0604020202020204" pitchFamily="34" charset="0"/>
            </a:endParaRPr>
          </a:p>
        </p:txBody>
      </p:sp>
      <p:sp>
        <p:nvSpPr>
          <p:cNvPr id="6" name="Rectangle 1">
            <a:extLst>
              <a:ext uri="{FF2B5EF4-FFF2-40B4-BE49-F238E27FC236}">
                <a16:creationId xmlns:a16="http://schemas.microsoft.com/office/drawing/2014/main" id="{15C96388-3F4A-A93D-3F79-D3F9E61A40BB}"/>
              </a:ext>
            </a:extLst>
          </p:cNvPr>
          <p:cNvSpPr>
            <a:spLocks noChangeArrowheads="1"/>
          </p:cNvSpPr>
          <p:nvPr/>
        </p:nvSpPr>
        <p:spPr bwMode="auto">
          <a:xfrm>
            <a:off x="308723" y="3429000"/>
            <a:ext cx="1023112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Learning Outcomes &amp; Future Vision:</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This project provided profound insights into power electronics design, advanced control system integration, and building highly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rPr>
              <a:t>reusable and scalable</a:t>
            </a:r>
            <a:r>
              <a:rPr kumimoji="0" lang="en-US" altLang="en-US" sz="1400" b="0" i="0" u="none" strike="noStrike" cap="none" normalizeH="0" baseline="0" dirty="0">
                <a:ln>
                  <a:noFill/>
                </a:ln>
                <a:solidFill>
                  <a:schemeClr val="bg1"/>
                </a:solidFill>
                <a:effectLst/>
                <a:latin typeface="Arial" panose="020B0604020202020204" pitchFamily="34" charset="0"/>
              </a:rPr>
              <a:t> fault-tolerant systems.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We proved that accessible tools can deliver sophisticated results, laying a strong foundation for future research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rPr>
              <a:t>publication potential</a:t>
            </a:r>
            <a:r>
              <a:rPr kumimoji="0" lang="en-US" altLang="en-US" sz="14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sp>
        <p:nvSpPr>
          <p:cNvPr id="7" name="Rectangle 2">
            <a:extLst>
              <a:ext uri="{FF2B5EF4-FFF2-40B4-BE49-F238E27FC236}">
                <a16:creationId xmlns:a16="http://schemas.microsoft.com/office/drawing/2014/main" id="{F9014564-A852-DCC4-6315-28F4E6D10906}"/>
              </a:ext>
            </a:extLst>
          </p:cNvPr>
          <p:cNvSpPr>
            <a:spLocks noChangeArrowheads="1"/>
          </p:cNvSpPr>
          <p:nvPr/>
        </p:nvSpPr>
        <p:spPr bwMode="auto">
          <a:xfrm>
            <a:off x="2797923" y="4848075"/>
            <a:ext cx="850392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Project Summary &amp; Key Achievements:</a:t>
            </a: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We successfully designed and simulated 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comprehensive electric train traction motor system</a:t>
            </a:r>
            <a:r>
              <a:rPr kumimoji="0" lang="en-US" altLang="en-US" sz="1200" b="0" i="0" u="none" strike="noStrike" cap="none" normalizeH="0" baseline="0" dirty="0">
                <a:ln>
                  <a:noFill/>
                </a:ln>
                <a:solidFill>
                  <a:schemeClr val="bg1"/>
                </a:solidFill>
                <a:effectLst/>
                <a:latin typeface="Arial" panose="020B0604020202020204" pitchFamily="34" charset="0"/>
              </a:rPr>
              <a:t>, encompassing power electronics, advanced control, multi-layered fault detection, and intelligent energy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Our unique solution includes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component-level fault simulation with fault-to-damage mapping</a:t>
            </a:r>
            <a:r>
              <a:rPr kumimoji="0" lang="en-US" altLang="en-US" sz="1200" b="0" i="0" u="none" strike="noStrike" cap="none" normalizeH="0" baseline="0" dirty="0">
                <a:ln>
                  <a:noFill/>
                </a:ln>
                <a:solidFill>
                  <a:schemeClr val="bg1"/>
                </a:solidFill>
                <a:effectLst/>
                <a:latin typeface="Arial" panose="020B0604020202020204" pitchFamily="34" charset="0"/>
              </a:rPr>
              <a:t> and integrates a </a:t>
            </a:r>
            <a:r>
              <a:rPr kumimoji="0" lang="en-US" altLang="en-US" sz="1200" b="1" i="0" u="none" strike="noStrike" cap="none" normalizeH="0" baseline="0" dirty="0">
                <a:ln>
                  <a:noFill/>
                </a:ln>
                <a:solidFill>
                  <a:schemeClr val="bg1"/>
                </a:solidFill>
                <a:effectLst/>
                <a:latin typeface="Arial" panose="020B0604020202020204" pitchFamily="34" charset="0"/>
              </a:rPr>
              <a:t>Thermoelectric Generator (TEG)</a:t>
            </a:r>
            <a:r>
              <a:rPr kumimoji="0" lang="en-US" altLang="en-US" sz="1200" b="0" i="0" u="none" strike="noStrike" cap="none" normalizeH="0" baseline="0" dirty="0">
                <a:ln>
                  <a:noFill/>
                </a:ln>
                <a:solidFill>
                  <a:schemeClr val="bg1"/>
                </a:solidFill>
                <a:effectLst/>
                <a:latin typeface="Arial" panose="020B0604020202020204" pitchFamily="34" charset="0"/>
              </a:rPr>
              <a:t> for waste heat recovery.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This entire system was realized using only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open-source tools</a:t>
            </a:r>
            <a:r>
              <a:rPr kumimoji="0" lang="en-US" altLang="en-US" sz="1200" b="0" i="0" u="none" strike="noStrike" cap="none" normalizeH="0" baseline="0" dirty="0">
                <a:ln>
                  <a:noFill/>
                </a:ln>
                <a:solidFill>
                  <a:schemeClr val="bg1"/>
                </a:solidFill>
                <a:effectLst/>
                <a:latin typeface="Arial" panose="020B0604020202020204" pitchFamily="34" charset="0"/>
              </a:rPr>
              <a:t>, </a:t>
            </a:r>
            <a:r>
              <a:rPr kumimoji="0" lang="en-US" altLang="en-US" sz="1200" b="0" i="0" u="none" strike="noStrike" cap="none" normalizeH="0" baseline="0" dirty="0" err="1">
                <a:ln>
                  <a:noFill/>
                </a:ln>
                <a:solidFill>
                  <a:schemeClr val="bg1"/>
                </a:solidFill>
                <a:effectLst/>
                <a:latin typeface="Arial" panose="020B0604020202020204" pitchFamily="34" charset="0"/>
              </a:rPr>
              <a:t>KiCAD</a:t>
            </a:r>
            <a:r>
              <a:rPr kumimoji="0" lang="en-US" altLang="en-US" sz="1200" b="0" i="0" u="none" strike="noStrike" cap="none" normalizeH="0" baseline="0" dirty="0">
                <a:ln>
                  <a:noFill/>
                </a:ln>
                <a:solidFill>
                  <a:schemeClr val="bg1"/>
                </a:solidFill>
                <a:effectLst/>
                <a:latin typeface="Arial" panose="020B0604020202020204" pitchFamily="34" charset="0"/>
              </a:rPr>
              <a:t> for schematic design and </a:t>
            </a:r>
            <a:r>
              <a:rPr kumimoji="0" lang="en-US" altLang="en-US" sz="1200" b="0" i="0" u="none" strike="noStrike" cap="none" normalizeH="0" baseline="0" dirty="0" err="1">
                <a:ln>
                  <a:noFill/>
                </a:ln>
                <a:solidFill>
                  <a:schemeClr val="bg1"/>
                </a:solidFill>
                <a:effectLst/>
                <a:latin typeface="Arial" panose="020B0604020202020204" pitchFamily="34" charset="0"/>
              </a:rPr>
              <a:t>Ngspice</a:t>
            </a:r>
            <a:r>
              <a:rPr kumimoji="0" lang="en-US" altLang="en-US" sz="1200" b="0" i="0" u="none" strike="noStrike" cap="none" normalizeH="0" baseline="0" dirty="0">
                <a:ln>
                  <a:noFill/>
                </a:ln>
                <a:solidFill>
                  <a:schemeClr val="bg1"/>
                </a:solidFill>
                <a:effectLst/>
                <a:latin typeface="Arial" panose="020B0604020202020204" pitchFamily="34" charset="0"/>
              </a:rPr>
              <a:t> for simulation, demonstrating their powerful capabilities for complex industrial problems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90987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3EC28-87BE-7F47-9F0B-F183225E6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AA357-1515-5B6F-F638-DC4B0E183D2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C0B2164C-54EE-A6D6-33C7-136A7A526BCC}"/>
              </a:ext>
            </a:extLst>
          </p:cNvPr>
          <p:cNvSpPr>
            <a:spLocks noGrp="1"/>
          </p:cNvSpPr>
          <p:nvPr>
            <p:ph type="subTitle" idx="1"/>
          </p:nvPr>
        </p:nvSpPr>
        <p:spPr/>
        <p:txBody>
          <a:bodyPr/>
          <a:lstStyle/>
          <a:p>
            <a:endParaRPr lang="en-IN"/>
          </a:p>
        </p:txBody>
      </p:sp>
      <p:pic>
        <p:nvPicPr>
          <p:cNvPr id="1026" name="Picture 2" descr="241,000+ Electronics Background Stock Illustrations, Royalty ...">
            <a:extLst>
              <a:ext uri="{FF2B5EF4-FFF2-40B4-BE49-F238E27FC236}">
                <a16:creationId xmlns:a16="http://schemas.microsoft.com/office/drawing/2014/main" id="{91111734-9FB6-6154-2DA0-88EC6FFEDAB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283186"/>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EA1697-5A2C-D822-363D-BDEC29390DAA}"/>
              </a:ext>
            </a:extLst>
          </p:cNvPr>
          <p:cNvSpPr txBox="1"/>
          <p:nvPr/>
        </p:nvSpPr>
        <p:spPr>
          <a:xfrm>
            <a:off x="2880852" y="75889"/>
            <a:ext cx="6096000" cy="646331"/>
          </a:xfrm>
          <a:prstGeom prst="rect">
            <a:avLst/>
          </a:prstGeom>
          <a:noFill/>
        </p:spPr>
        <p:txBody>
          <a:bodyPr wrap="square">
            <a:spAutoFit/>
          </a:bodyPr>
          <a:lstStyle/>
          <a:p>
            <a:pPr algn="ctr"/>
            <a:r>
              <a:rPr lang="en-IN" sz="3600" b="1" dirty="0">
                <a:solidFill>
                  <a:schemeClr val="bg1"/>
                </a:solidFill>
              </a:rPr>
              <a:t>Background &amp; Context</a:t>
            </a:r>
          </a:p>
        </p:txBody>
      </p:sp>
      <p:sp>
        <p:nvSpPr>
          <p:cNvPr id="7" name="TextBox 6">
            <a:extLst>
              <a:ext uri="{FF2B5EF4-FFF2-40B4-BE49-F238E27FC236}">
                <a16:creationId xmlns:a16="http://schemas.microsoft.com/office/drawing/2014/main" id="{F38137B5-B55B-867D-0585-A0255B8F5FE7}"/>
              </a:ext>
            </a:extLst>
          </p:cNvPr>
          <p:cNvSpPr txBox="1"/>
          <p:nvPr/>
        </p:nvSpPr>
        <p:spPr>
          <a:xfrm>
            <a:off x="2880852" y="984414"/>
            <a:ext cx="6174658" cy="461665"/>
          </a:xfrm>
          <a:prstGeom prst="rect">
            <a:avLst/>
          </a:prstGeom>
          <a:noFill/>
        </p:spPr>
        <p:txBody>
          <a:bodyPr wrap="square">
            <a:spAutoFit/>
          </a:bodyPr>
          <a:lstStyle/>
          <a:p>
            <a:pPr algn="ctr"/>
            <a:r>
              <a:rPr lang="en-US" sz="2400" b="1" dirty="0">
                <a:solidFill>
                  <a:schemeClr val="bg1"/>
                </a:solidFill>
              </a:rPr>
              <a:t>The Challenge of Electric Traction Systems</a:t>
            </a:r>
            <a:endParaRPr lang="en-IN" sz="2400" b="1" dirty="0">
              <a:solidFill>
                <a:schemeClr val="bg1"/>
              </a:solidFill>
            </a:endParaRPr>
          </a:p>
        </p:txBody>
      </p:sp>
      <p:sp>
        <p:nvSpPr>
          <p:cNvPr id="9" name="TextBox 8">
            <a:extLst>
              <a:ext uri="{FF2B5EF4-FFF2-40B4-BE49-F238E27FC236}">
                <a16:creationId xmlns:a16="http://schemas.microsoft.com/office/drawing/2014/main" id="{E72C553C-1E52-03DA-3E05-33296F36C207}"/>
              </a:ext>
            </a:extLst>
          </p:cNvPr>
          <p:cNvSpPr txBox="1"/>
          <p:nvPr/>
        </p:nvSpPr>
        <p:spPr>
          <a:xfrm>
            <a:off x="1700979" y="2400199"/>
            <a:ext cx="8898195" cy="1938992"/>
          </a:xfrm>
          <a:prstGeom prst="rect">
            <a:avLst/>
          </a:prstGeom>
          <a:noFill/>
        </p:spPr>
        <p:txBody>
          <a:bodyPr wrap="square">
            <a:spAutoFit/>
          </a:bodyPr>
          <a:lstStyle/>
          <a:p>
            <a:r>
              <a:rPr lang="en-US" sz="2400" b="1" dirty="0">
                <a:solidFill>
                  <a:schemeClr val="bg1"/>
                </a:solidFill>
              </a:rPr>
              <a:t>Safety Demands Absolute Stops: </a:t>
            </a:r>
            <a:r>
              <a:rPr lang="en-US" sz="2400" dirty="0">
                <a:solidFill>
                  <a:schemeClr val="bg1"/>
                </a:solidFill>
              </a:rPr>
              <a:t>Electric trains require reliable control, especially achieving absolute zero speed in emergencies. </a:t>
            </a:r>
            <a:br>
              <a:rPr lang="en-US" sz="2400" dirty="0">
                <a:solidFill>
                  <a:schemeClr val="bg1"/>
                </a:solidFill>
              </a:rPr>
            </a:br>
            <a:br>
              <a:rPr lang="en-US" sz="2400" dirty="0">
                <a:solidFill>
                  <a:schemeClr val="bg1"/>
                </a:solidFill>
              </a:rPr>
            </a:br>
            <a:r>
              <a:rPr lang="en-US" sz="2400" dirty="0">
                <a:solidFill>
                  <a:schemeClr val="bg1"/>
                </a:solidFill>
              </a:rPr>
              <a:t>This is critical for preventing severe accidents, like those related to suicides on tracks, ensuring passenger and public safety. </a:t>
            </a:r>
            <a:endParaRPr lang="en-IN" sz="2400" dirty="0">
              <a:solidFill>
                <a:schemeClr val="bg1"/>
              </a:solidFill>
            </a:endParaRPr>
          </a:p>
        </p:txBody>
      </p:sp>
      <p:pic>
        <p:nvPicPr>
          <p:cNvPr id="7170" name="Picture 2">
            <a:extLst>
              <a:ext uri="{FF2B5EF4-FFF2-40B4-BE49-F238E27FC236}">
                <a16:creationId xmlns:a16="http://schemas.microsoft.com/office/drawing/2014/main" id="{2A3F1B25-13EB-B161-6DE7-2B34B40F2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881" y="4576962"/>
            <a:ext cx="25146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819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9FF6-C9D0-22E8-CD5B-4D8F0DBED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46C0F-356C-6130-DD71-4B3A8541155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0B9FDD0-EA74-4C86-B30D-A7C38B19FF76}"/>
              </a:ext>
            </a:extLst>
          </p:cNvPr>
          <p:cNvSpPr>
            <a:spLocks noGrp="1"/>
          </p:cNvSpPr>
          <p:nvPr>
            <p:ph type="subTitle" idx="1"/>
          </p:nvPr>
        </p:nvSpPr>
        <p:spPr/>
        <p:txBody>
          <a:bodyPr/>
          <a:lstStyle/>
          <a:p>
            <a:endParaRPr lang="en-IN"/>
          </a:p>
        </p:txBody>
      </p:sp>
      <p:pic>
        <p:nvPicPr>
          <p:cNvPr id="1026" name="Picture 2" descr="241,000+ Electronics Background Stock Illustrations, Royalty ...">
            <a:extLst>
              <a:ext uri="{FF2B5EF4-FFF2-40B4-BE49-F238E27FC236}">
                <a16:creationId xmlns:a16="http://schemas.microsoft.com/office/drawing/2014/main" id="{79AED5DE-77B5-8C13-67FB-BC90E707853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186305"/>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E49BB8-4B55-4FA7-CF87-2694172CFF9A}"/>
              </a:ext>
            </a:extLst>
          </p:cNvPr>
          <p:cNvSpPr txBox="1"/>
          <p:nvPr/>
        </p:nvSpPr>
        <p:spPr>
          <a:xfrm>
            <a:off x="2880852" y="75889"/>
            <a:ext cx="6096000" cy="646331"/>
          </a:xfrm>
          <a:prstGeom prst="rect">
            <a:avLst/>
          </a:prstGeom>
          <a:noFill/>
        </p:spPr>
        <p:txBody>
          <a:bodyPr wrap="square">
            <a:spAutoFit/>
          </a:bodyPr>
          <a:lstStyle/>
          <a:p>
            <a:pPr algn="ctr"/>
            <a:r>
              <a:rPr lang="en-IN" sz="3600" b="1" dirty="0">
                <a:solidFill>
                  <a:schemeClr val="bg1"/>
                </a:solidFill>
              </a:rPr>
              <a:t>Background &amp; Context</a:t>
            </a:r>
          </a:p>
        </p:txBody>
      </p:sp>
      <p:sp>
        <p:nvSpPr>
          <p:cNvPr id="6" name="TextBox 5">
            <a:extLst>
              <a:ext uri="{FF2B5EF4-FFF2-40B4-BE49-F238E27FC236}">
                <a16:creationId xmlns:a16="http://schemas.microsoft.com/office/drawing/2014/main" id="{D7B84C84-AFC3-4C49-ABC2-3590E6D2765E}"/>
              </a:ext>
            </a:extLst>
          </p:cNvPr>
          <p:cNvSpPr txBox="1"/>
          <p:nvPr/>
        </p:nvSpPr>
        <p:spPr>
          <a:xfrm>
            <a:off x="2880852" y="984414"/>
            <a:ext cx="6174658" cy="461665"/>
          </a:xfrm>
          <a:prstGeom prst="rect">
            <a:avLst/>
          </a:prstGeom>
          <a:noFill/>
        </p:spPr>
        <p:txBody>
          <a:bodyPr wrap="square">
            <a:spAutoFit/>
          </a:bodyPr>
          <a:lstStyle/>
          <a:p>
            <a:pPr algn="ctr"/>
            <a:r>
              <a:rPr lang="en-US" sz="2400" b="1" dirty="0">
                <a:solidFill>
                  <a:schemeClr val="bg1"/>
                </a:solidFill>
              </a:rPr>
              <a:t>The Challenge of Electric Traction Systems</a:t>
            </a:r>
            <a:endParaRPr lang="en-IN" sz="2400" b="1" dirty="0">
              <a:solidFill>
                <a:schemeClr val="bg1"/>
              </a:solidFill>
            </a:endParaRPr>
          </a:p>
        </p:txBody>
      </p:sp>
      <p:sp>
        <p:nvSpPr>
          <p:cNvPr id="8" name="TextBox 7">
            <a:extLst>
              <a:ext uri="{FF2B5EF4-FFF2-40B4-BE49-F238E27FC236}">
                <a16:creationId xmlns:a16="http://schemas.microsoft.com/office/drawing/2014/main" id="{307836F2-F8B5-94B7-9AEC-B38E29270885}"/>
              </a:ext>
            </a:extLst>
          </p:cNvPr>
          <p:cNvSpPr txBox="1"/>
          <p:nvPr/>
        </p:nvSpPr>
        <p:spPr>
          <a:xfrm>
            <a:off x="2022765" y="1708273"/>
            <a:ext cx="8416412" cy="1323439"/>
          </a:xfrm>
          <a:prstGeom prst="rect">
            <a:avLst/>
          </a:prstGeom>
          <a:noFill/>
        </p:spPr>
        <p:txBody>
          <a:bodyPr wrap="square">
            <a:spAutoFit/>
          </a:bodyPr>
          <a:lstStyle/>
          <a:p>
            <a:pPr>
              <a:buNone/>
            </a:pPr>
            <a:r>
              <a:rPr lang="en-US" sz="1600" b="1" dirty="0">
                <a:solidFill>
                  <a:schemeClr val="bg1"/>
                </a:solidFill>
              </a:rPr>
              <a:t>Efficiency Drives Energy Recovery:</a:t>
            </a:r>
            <a:r>
              <a:rPr lang="en-US" sz="1600" dirty="0">
                <a:solidFill>
                  <a:schemeClr val="bg1"/>
                </a:solidFill>
              </a:rPr>
              <a:t> Traditional train braking wastes massive kinetic energy as heat. There's a vital need for solutions that actively </a:t>
            </a:r>
            <a:br>
              <a:rPr lang="en-US" sz="1600" dirty="0">
                <a:solidFill>
                  <a:schemeClr val="bg1"/>
                </a:solidFill>
              </a:rPr>
            </a:br>
            <a:endParaRPr lang="en-US" sz="1600" dirty="0">
              <a:solidFill>
                <a:schemeClr val="bg1"/>
              </a:solidFill>
            </a:endParaRPr>
          </a:p>
          <a:p>
            <a:pPr>
              <a:buNone/>
            </a:pPr>
            <a:r>
              <a:rPr lang="en-US" sz="1600" b="1" dirty="0">
                <a:solidFill>
                  <a:schemeClr val="bg1"/>
                </a:solidFill>
              </a:rPr>
              <a:t>recover this energy</a:t>
            </a:r>
            <a:r>
              <a:rPr lang="en-US" sz="1600" dirty="0">
                <a:solidFill>
                  <a:schemeClr val="bg1"/>
                </a:solidFill>
              </a:rPr>
              <a:t> through methods like regenerative braking, boosting overall system efficiency and reducing operational costs. </a:t>
            </a:r>
          </a:p>
        </p:txBody>
      </p:sp>
      <p:pic>
        <p:nvPicPr>
          <p:cNvPr id="11266" name="Picture 2" descr="Regenerative Braking in EVs - An ...">
            <a:extLst>
              <a:ext uri="{FF2B5EF4-FFF2-40B4-BE49-F238E27FC236}">
                <a16:creationId xmlns:a16="http://schemas.microsoft.com/office/drawing/2014/main" id="{3E22A808-59A0-DE6D-0D23-B925D4429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727" y="4818631"/>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generative Braking System - With FAQ ...">
            <a:extLst>
              <a:ext uri="{FF2B5EF4-FFF2-40B4-BE49-F238E27FC236}">
                <a16:creationId xmlns:a16="http://schemas.microsoft.com/office/drawing/2014/main" id="{6A1C2F70-3814-6432-A848-530B8B189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7393" y="5066281"/>
            <a:ext cx="3924300" cy="1162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CCF3D9-1F74-4075-F0F4-FC5A3F8E88A0}"/>
              </a:ext>
            </a:extLst>
          </p:cNvPr>
          <p:cNvSpPr txBox="1"/>
          <p:nvPr/>
        </p:nvSpPr>
        <p:spPr>
          <a:xfrm>
            <a:off x="2022765" y="3352701"/>
            <a:ext cx="9330812" cy="1077218"/>
          </a:xfrm>
          <a:prstGeom prst="rect">
            <a:avLst/>
          </a:prstGeom>
          <a:noFill/>
        </p:spPr>
        <p:txBody>
          <a:bodyPr wrap="square">
            <a:spAutoFit/>
          </a:bodyPr>
          <a:lstStyle/>
          <a:p>
            <a:r>
              <a:rPr lang="en-US" sz="1600" b="1" dirty="0">
                <a:solidFill>
                  <a:schemeClr val="bg1"/>
                </a:solidFill>
              </a:rPr>
              <a:t>Reliability Under Stress:</a:t>
            </a:r>
            <a:r>
              <a:rPr lang="en-US" sz="1600" dirty="0">
                <a:solidFill>
                  <a:schemeClr val="bg1"/>
                </a:solidFill>
              </a:rPr>
              <a:t> Trains must perform robustly under demanding conditions. This includes handling varying gradient slopes and preventing</a:t>
            </a:r>
            <a:br>
              <a:rPr lang="en-US" sz="1600" dirty="0">
                <a:solidFill>
                  <a:schemeClr val="bg1"/>
                </a:solidFill>
              </a:rPr>
            </a:br>
            <a:br>
              <a:rPr lang="en-US" sz="1600" dirty="0">
                <a:solidFill>
                  <a:schemeClr val="bg1"/>
                </a:solidFill>
              </a:rPr>
            </a:br>
            <a:r>
              <a:rPr lang="en-US" sz="1600" dirty="0">
                <a:solidFill>
                  <a:schemeClr val="bg1"/>
                </a:solidFill>
              </a:rPr>
              <a:t>issues like frequent overheating and motor wear during sudden speed drops or climbing gradients. </a:t>
            </a:r>
            <a:endParaRPr lang="en-IN" sz="1600" dirty="0">
              <a:solidFill>
                <a:schemeClr val="bg1"/>
              </a:solidFill>
            </a:endParaRPr>
          </a:p>
        </p:txBody>
      </p:sp>
      <p:pic>
        <p:nvPicPr>
          <p:cNvPr id="7" name="Picture 2" descr="Electric Motors Keep Overheating">
            <a:extLst>
              <a:ext uri="{FF2B5EF4-FFF2-40B4-BE49-F238E27FC236}">
                <a16:creationId xmlns:a16="http://schemas.microsoft.com/office/drawing/2014/main" id="{835A87AB-4CA0-B679-08E4-B78874467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2489" y="4763011"/>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283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0BE2D-0DAA-A925-8FF7-C930698D6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42A1DC-4BD4-7E84-21FA-76AE7122EC3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A2883BA-97CF-F0EA-5B37-30D488316330}"/>
              </a:ext>
            </a:extLst>
          </p:cNvPr>
          <p:cNvSpPr>
            <a:spLocks noGrp="1"/>
          </p:cNvSpPr>
          <p:nvPr>
            <p:ph type="subTitle" idx="1"/>
          </p:nvPr>
        </p:nvSpPr>
        <p:spPr/>
        <p:txBody>
          <a:bodyPr/>
          <a:lstStyle/>
          <a:p>
            <a:endParaRPr lang="en-IN"/>
          </a:p>
        </p:txBody>
      </p:sp>
      <p:pic>
        <p:nvPicPr>
          <p:cNvPr id="1026" name="Picture 2" descr="241,000+ Electronics Background Stock Illustrations, Royalty ...">
            <a:extLst>
              <a:ext uri="{FF2B5EF4-FFF2-40B4-BE49-F238E27FC236}">
                <a16:creationId xmlns:a16="http://schemas.microsoft.com/office/drawing/2014/main" id="{DCE532B4-61B1-6973-10AD-5D2B584E59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186305"/>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0AE420-E518-D3EC-14C7-B2E623A0FC1D}"/>
              </a:ext>
            </a:extLst>
          </p:cNvPr>
          <p:cNvSpPr txBox="1"/>
          <p:nvPr/>
        </p:nvSpPr>
        <p:spPr>
          <a:xfrm>
            <a:off x="2880852" y="75889"/>
            <a:ext cx="6096000" cy="646331"/>
          </a:xfrm>
          <a:prstGeom prst="rect">
            <a:avLst/>
          </a:prstGeom>
          <a:noFill/>
        </p:spPr>
        <p:txBody>
          <a:bodyPr wrap="square">
            <a:spAutoFit/>
          </a:bodyPr>
          <a:lstStyle/>
          <a:p>
            <a:pPr algn="ctr"/>
            <a:r>
              <a:rPr lang="en-IN" sz="3600" b="1" dirty="0">
                <a:solidFill>
                  <a:schemeClr val="bg1"/>
                </a:solidFill>
              </a:rPr>
              <a:t>Literature/Market Research</a:t>
            </a:r>
          </a:p>
        </p:txBody>
      </p:sp>
      <p:sp>
        <p:nvSpPr>
          <p:cNvPr id="8" name="TextBox 7">
            <a:extLst>
              <a:ext uri="{FF2B5EF4-FFF2-40B4-BE49-F238E27FC236}">
                <a16:creationId xmlns:a16="http://schemas.microsoft.com/office/drawing/2014/main" id="{E434CE26-086A-6CF9-DDFB-746654EA1A9B}"/>
              </a:ext>
            </a:extLst>
          </p:cNvPr>
          <p:cNvSpPr txBox="1"/>
          <p:nvPr/>
        </p:nvSpPr>
        <p:spPr>
          <a:xfrm>
            <a:off x="2703871" y="1002169"/>
            <a:ext cx="6096000" cy="461665"/>
          </a:xfrm>
          <a:prstGeom prst="rect">
            <a:avLst/>
          </a:prstGeom>
          <a:noFill/>
        </p:spPr>
        <p:txBody>
          <a:bodyPr wrap="square">
            <a:spAutoFit/>
          </a:bodyPr>
          <a:lstStyle/>
          <a:p>
            <a:pPr algn="ctr"/>
            <a:r>
              <a:rPr lang="en-US" sz="2400" b="1" dirty="0">
                <a:solidFill>
                  <a:schemeClr val="bg1"/>
                </a:solidFill>
              </a:rPr>
              <a:t>Addressing the Simulation Landscape Gap</a:t>
            </a:r>
            <a:endParaRPr lang="en-IN" sz="2400" b="1" dirty="0">
              <a:solidFill>
                <a:schemeClr val="bg1"/>
              </a:solidFill>
            </a:endParaRPr>
          </a:p>
        </p:txBody>
      </p:sp>
      <p:sp>
        <p:nvSpPr>
          <p:cNvPr id="9" name="Rectangle 1">
            <a:extLst>
              <a:ext uri="{FF2B5EF4-FFF2-40B4-BE49-F238E27FC236}">
                <a16:creationId xmlns:a16="http://schemas.microsoft.com/office/drawing/2014/main" id="{EA2E3366-512A-2E18-A8DA-35EEA09307C7}"/>
              </a:ext>
            </a:extLst>
          </p:cNvPr>
          <p:cNvSpPr>
            <a:spLocks noChangeArrowheads="1"/>
          </p:cNvSpPr>
          <p:nvPr/>
        </p:nvSpPr>
        <p:spPr bwMode="auto">
          <a:xfrm>
            <a:off x="344129" y="1463834"/>
            <a:ext cx="527411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Existing Solutions &amp; Their Limitations:</a:t>
            </a:r>
            <a:br>
              <a:rPr kumimoji="0" lang="en-US" altLang="en-US" sz="1200" b="1" i="0" u="none" strike="noStrike" cap="none" normalizeH="0" baseline="0" dirty="0">
                <a:ln>
                  <a:noFill/>
                </a:ln>
                <a:solidFill>
                  <a:schemeClr val="bg1"/>
                </a:solidFill>
                <a:effectLst/>
                <a:latin typeface="Arial" panose="020B0604020202020204" pitchFamily="34" charset="0"/>
              </a:rPr>
            </a:b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High-fidelity simulation for traction motor systems commonly relies on expensive, proprietary software suites. These industry-standard tools, such as MATLAB/Simulink (with </a:t>
            </a:r>
            <a:r>
              <a:rPr kumimoji="0" lang="en-US" altLang="en-US" sz="1200" b="0" i="0" u="none" strike="noStrike" cap="none" normalizeH="0" baseline="0" dirty="0" err="1">
                <a:ln>
                  <a:noFill/>
                </a:ln>
                <a:solidFill>
                  <a:schemeClr val="bg1"/>
                </a:solidFill>
                <a:effectLst/>
                <a:latin typeface="Arial" panose="020B0604020202020204" pitchFamily="34" charset="0"/>
              </a:rPr>
              <a:t>Simscape</a:t>
            </a:r>
            <a:r>
              <a:rPr kumimoji="0" lang="en-US" altLang="en-US" sz="1200" b="0" i="0" u="none" strike="noStrike" cap="none" normalizeH="0" baseline="0" dirty="0">
                <a:ln>
                  <a:noFill/>
                </a:ln>
                <a:solidFill>
                  <a:schemeClr val="bg1"/>
                </a:solidFill>
                <a:effectLst/>
                <a:latin typeface="Arial" panose="020B0604020202020204" pitchFamily="34" charset="0"/>
              </a:rPr>
              <a:t> Electrical), </a:t>
            </a:r>
            <a:r>
              <a:rPr kumimoji="0" lang="en-US" altLang="en-US" sz="1200" b="0" i="0" u="none" strike="noStrike" cap="none" normalizeH="0" baseline="0" dirty="0" err="1">
                <a:ln>
                  <a:noFill/>
                </a:ln>
                <a:solidFill>
                  <a:schemeClr val="bg1"/>
                </a:solidFill>
                <a:effectLst/>
                <a:latin typeface="Arial" panose="020B0604020202020204" pitchFamily="34" charset="0"/>
              </a:rPr>
              <a:t>LTSpice</a:t>
            </a:r>
            <a:r>
              <a:rPr kumimoji="0" lang="en-US" altLang="en-US" sz="1200" b="0" i="0" u="none" strike="noStrike" cap="none" normalizeH="0" baseline="0" dirty="0">
                <a:ln>
                  <a:noFill/>
                </a:ln>
                <a:solidFill>
                  <a:schemeClr val="bg1"/>
                </a:solidFill>
                <a:effectLst/>
                <a:latin typeface="Arial" panose="020B0604020202020204" pitchFamily="34" charset="0"/>
              </a:rPr>
              <a:t>, PSpice, ANSYS Maxwell, or PLECS, offer extensive component libraries, advanced features, and dedicated technical support.</a:t>
            </a:r>
            <a:br>
              <a:rPr kumimoji="0" lang="en-US" altLang="en-US" sz="1200" b="0" i="0" u="none" strike="noStrike" cap="none" normalizeH="0" baseline="0" dirty="0">
                <a:ln>
                  <a:noFill/>
                </a:ln>
                <a:solidFill>
                  <a:schemeClr val="bg1"/>
                </a:solidFill>
                <a:effectLst/>
                <a:latin typeface="Arial" panose="020B0604020202020204" pitchFamily="34" charset="0"/>
              </a:rPr>
            </a:b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However, their significant licensing costs often limit accessibility for academic research, educational initiatives, or rapid proof-of-concept prototyping without substantial institutional investment.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4" name="Rectangle 3">
            <a:extLst>
              <a:ext uri="{FF2B5EF4-FFF2-40B4-BE49-F238E27FC236}">
                <a16:creationId xmlns:a16="http://schemas.microsoft.com/office/drawing/2014/main" id="{F91E572F-E0A8-B026-76E4-9A0747BAE19E}"/>
              </a:ext>
            </a:extLst>
          </p:cNvPr>
          <p:cNvSpPr>
            <a:spLocks noChangeArrowheads="1"/>
          </p:cNvSpPr>
          <p:nvPr/>
        </p:nvSpPr>
        <p:spPr bwMode="auto">
          <a:xfrm>
            <a:off x="5618242" y="1863977"/>
            <a:ext cx="6119016"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panose="020B0604020202020204" pitchFamily="34" charset="0"/>
              </a:rPr>
              <a:t>Research &amp; Market Gap Identification:</a:t>
            </a:r>
            <a:br>
              <a:rPr kumimoji="0" lang="en-US" altLang="en-US" sz="1100" b="1" i="0" u="none" strike="noStrike" cap="none" normalizeH="0" baseline="0" dirty="0">
                <a:ln>
                  <a:noFill/>
                </a:ln>
                <a:solidFill>
                  <a:schemeClr val="bg1"/>
                </a:solidFill>
                <a:effectLst/>
                <a:latin typeface="Arial" panose="020B0604020202020204" pitchFamily="34" charset="0"/>
              </a:rPr>
            </a:b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Our research involved understanding the current methodologies and tools employed in both industrial and academic settings for traction motor simulation.</a:t>
            </a:r>
            <a:br>
              <a:rPr kumimoji="0" lang="en-US" altLang="en-US" sz="1100" b="0" i="0" u="none" strike="noStrike" cap="none" normalizeH="0" baseline="0" dirty="0">
                <a:ln>
                  <a:noFill/>
                </a:ln>
                <a:solidFill>
                  <a:schemeClr val="bg1"/>
                </a:solidFill>
                <a:effectLst/>
                <a:latin typeface="Arial" panose="020B0604020202020204" pitchFamily="34" charset="0"/>
              </a:rPr>
            </a:b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This revealed a notable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panose="020B0604020202020204" pitchFamily="34" charset="0"/>
              </a:rPr>
              <a:t>market gap</a:t>
            </a:r>
            <a:r>
              <a:rPr kumimoji="0" lang="en-US" altLang="en-US" sz="1100" b="0" i="0" u="none" strike="noStrike" cap="none" normalizeH="0" baseline="0" dirty="0">
                <a:ln>
                  <a:noFill/>
                </a:ln>
                <a:solidFill>
                  <a:schemeClr val="bg1"/>
                </a:solidFill>
                <a:effectLst/>
                <a:latin typeface="Arial" panose="020B0604020202020204" pitchFamily="34" charset="0"/>
              </a:rPr>
              <a:t>: a demand for powerful, yet accessible and low-cost, simulation tools capable of highly detailed component-level simulation, particularly for intricate fault modeling and analysis.</a:t>
            </a:r>
            <a:br>
              <a:rPr kumimoji="0" lang="en-US" altLang="en-US" sz="1100" b="0" i="0" u="none" strike="noStrike" cap="none" normalizeH="0" baseline="0" dirty="0">
                <a:ln>
                  <a:noFill/>
                </a:ln>
                <a:solidFill>
                  <a:schemeClr val="bg1"/>
                </a:solidFill>
                <a:effectLst/>
                <a:latin typeface="Arial" panose="020B0604020202020204" pitchFamily="34" charset="0"/>
              </a:rPr>
            </a:b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The Problem Statement itself emphasizes the use of "freely available open-source tools" as ideal for "academic research, education, or proof-of-concept prototyping"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bg1"/>
              </a:solidFill>
              <a:effectLst/>
              <a:latin typeface="Arial" panose="020B0604020202020204" pitchFamily="34" charset="0"/>
            </a:endParaRPr>
          </a:p>
        </p:txBody>
      </p:sp>
      <p:sp>
        <p:nvSpPr>
          <p:cNvPr id="6" name="Rectangle 1">
            <a:extLst>
              <a:ext uri="{FF2B5EF4-FFF2-40B4-BE49-F238E27FC236}">
                <a16:creationId xmlns:a16="http://schemas.microsoft.com/office/drawing/2014/main" id="{752D22D2-1E78-1853-3872-FF8D11BCCE1A}"/>
              </a:ext>
            </a:extLst>
          </p:cNvPr>
          <p:cNvSpPr>
            <a:spLocks noChangeArrowheads="1"/>
          </p:cNvSpPr>
          <p:nvPr/>
        </p:nvSpPr>
        <p:spPr bwMode="auto">
          <a:xfrm>
            <a:off x="1124901" y="4254646"/>
            <a:ext cx="1009772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Our Insight &amp; Solution (Open-Source Power):</a:t>
            </a:r>
            <a:br>
              <a:rPr kumimoji="0" lang="en-US" altLang="en-US" sz="1200" b="1" i="0" u="none" strike="noStrike" cap="none" normalizeH="0" baseline="0" dirty="0">
                <a:ln>
                  <a:noFill/>
                </a:ln>
                <a:solidFill>
                  <a:schemeClr val="bg1"/>
                </a:solidFill>
                <a:effectLst/>
                <a:latin typeface="Arial" panose="020B0604020202020204" pitchFamily="34" charset="0"/>
              </a:rPr>
            </a:b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Our insight is that utilizing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bg1"/>
                </a:solidFill>
                <a:effectLst/>
                <a:latin typeface="Arial" panose="020B0604020202020204" pitchFamily="34" charset="0"/>
              </a:rPr>
              <a:t>KiCAD</a:t>
            </a:r>
            <a:r>
              <a:rPr kumimoji="0" lang="en-US" altLang="en-US" sz="1200" b="1" i="0" u="none" strike="noStrike" cap="none" normalizeH="0" baseline="0" dirty="0">
                <a:ln>
                  <a:noFill/>
                </a:ln>
                <a:solidFill>
                  <a:schemeClr val="bg1"/>
                </a:solidFill>
                <a:effectLst/>
                <a:latin typeface="Arial" panose="020B0604020202020204" pitchFamily="34" charset="0"/>
              </a:rPr>
              <a:t> for schematic design</a:t>
            </a:r>
            <a:r>
              <a:rPr kumimoji="0" lang="en-US" altLang="en-US" sz="1200" b="0" i="0" u="none" strike="noStrike" cap="none" normalizeH="0" baseline="0" dirty="0">
                <a:ln>
                  <a:noFill/>
                </a:ln>
                <a:solidFill>
                  <a:schemeClr val="bg1"/>
                </a:solidFill>
                <a:effectLst/>
                <a:latin typeface="Arial" panose="020B0604020202020204" pitchFamily="34" charset="0"/>
              </a:rPr>
              <a:t> and </a:t>
            </a:r>
            <a:r>
              <a:rPr kumimoji="0" lang="en-US" altLang="en-US" sz="1200" b="1" i="0" u="none" strike="noStrike" cap="none" normalizeH="0" baseline="0" dirty="0" err="1">
                <a:ln>
                  <a:noFill/>
                </a:ln>
                <a:solidFill>
                  <a:schemeClr val="bg1"/>
                </a:solidFill>
                <a:effectLst/>
                <a:latin typeface="Arial" panose="020B0604020202020204" pitchFamily="34" charset="0"/>
              </a:rPr>
              <a:t>Ngspice</a:t>
            </a:r>
            <a:r>
              <a:rPr kumimoji="0" lang="en-US" altLang="en-US" sz="1200" b="1" i="0" u="none" strike="noStrike" cap="none" normalizeH="0" baseline="0" dirty="0">
                <a:ln>
                  <a:noFill/>
                </a:ln>
                <a:solidFill>
                  <a:schemeClr val="bg1"/>
                </a:solidFill>
                <a:effectLst/>
                <a:latin typeface="Arial" panose="020B0604020202020204" pitchFamily="34" charset="0"/>
              </a:rPr>
              <a:t> for circuit simulation</a:t>
            </a:r>
            <a:r>
              <a:rPr kumimoji="0" lang="en-US" altLang="en-US" sz="1200" b="0" i="0" u="none" strike="noStrike" cap="none" normalizeH="0" baseline="0" dirty="0">
                <a:ln>
                  <a:noFill/>
                </a:ln>
                <a:solidFill>
                  <a:schemeClr val="bg1"/>
                </a:solidFill>
                <a:effectLst/>
                <a:latin typeface="Arial" panose="020B0604020202020204" pitchFamily="34" charset="0"/>
              </a:rPr>
              <a:t> directly addresses this identified gap.</a:t>
            </a:r>
            <a:br>
              <a:rPr kumimoji="0" lang="en-US" altLang="en-US" sz="1200" b="0" i="0" u="none" strike="noStrike" cap="none" normalizeH="0" baseline="0" dirty="0">
                <a:ln>
                  <a:noFill/>
                </a:ln>
                <a:solidFill>
                  <a:schemeClr val="bg1"/>
                </a:solidFill>
                <a:effectLst/>
                <a:latin typeface="Arial" panose="020B0604020202020204" pitchFamily="34" charset="0"/>
              </a:rPr>
            </a:b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These open-source platforms demonstrate that complex tasks, including multi-layered fault simulation and detailed fault-to-damage mapping (e.g., current overshoot leading to thermal stress and irreversible motor failure), are achievable with low-cost, accessible tools, challenging the perception that only proprietary software can handle such complexity. This showcases a unique, open-source driven approach.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370336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857EF-35CC-BB6E-EB9C-CEA947C2E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CB9A7-7B21-EFBD-E31B-FF06ED15441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EBFF89A-8A6F-271E-4B61-FA85D03815A5}"/>
              </a:ext>
            </a:extLst>
          </p:cNvPr>
          <p:cNvSpPr>
            <a:spLocks noGrp="1"/>
          </p:cNvSpPr>
          <p:nvPr>
            <p:ph type="subTitle" idx="1"/>
          </p:nvPr>
        </p:nvSpPr>
        <p:spPr/>
        <p:txBody>
          <a:bodyPr/>
          <a:lstStyle/>
          <a:p>
            <a:endParaRPr lang="en-IN"/>
          </a:p>
        </p:txBody>
      </p:sp>
      <p:pic>
        <p:nvPicPr>
          <p:cNvPr id="1026" name="Picture 2" descr="241,000+ Electronics Background Stock Illustrations, Royalty ...">
            <a:extLst>
              <a:ext uri="{FF2B5EF4-FFF2-40B4-BE49-F238E27FC236}">
                <a16:creationId xmlns:a16="http://schemas.microsoft.com/office/drawing/2014/main" id="{85AD452E-D3A8-0724-0EA2-895BBD9AFE9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186305"/>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485EB1-CAF5-BCB1-BB5A-82B27791B6B6}"/>
              </a:ext>
            </a:extLst>
          </p:cNvPr>
          <p:cNvSpPr txBox="1"/>
          <p:nvPr/>
        </p:nvSpPr>
        <p:spPr>
          <a:xfrm>
            <a:off x="2880852" y="75889"/>
            <a:ext cx="6096000" cy="646331"/>
          </a:xfrm>
          <a:prstGeom prst="rect">
            <a:avLst/>
          </a:prstGeom>
          <a:noFill/>
        </p:spPr>
        <p:txBody>
          <a:bodyPr wrap="square">
            <a:spAutoFit/>
          </a:bodyPr>
          <a:lstStyle/>
          <a:p>
            <a:pPr algn="ctr"/>
            <a:r>
              <a:rPr lang="en-IN" sz="3600" b="1" dirty="0">
                <a:solidFill>
                  <a:schemeClr val="bg1"/>
                </a:solidFill>
              </a:rPr>
              <a:t>Proposed Solution</a:t>
            </a:r>
          </a:p>
        </p:txBody>
      </p:sp>
      <p:sp>
        <p:nvSpPr>
          <p:cNvPr id="8" name="TextBox 7">
            <a:extLst>
              <a:ext uri="{FF2B5EF4-FFF2-40B4-BE49-F238E27FC236}">
                <a16:creationId xmlns:a16="http://schemas.microsoft.com/office/drawing/2014/main" id="{8489C8D8-A316-CD89-3099-CA7E4E082CED}"/>
              </a:ext>
            </a:extLst>
          </p:cNvPr>
          <p:cNvSpPr txBox="1"/>
          <p:nvPr/>
        </p:nvSpPr>
        <p:spPr>
          <a:xfrm>
            <a:off x="2692296" y="894740"/>
            <a:ext cx="6096000" cy="830997"/>
          </a:xfrm>
          <a:prstGeom prst="rect">
            <a:avLst/>
          </a:prstGeom>
          <a:noFill/>
        </p:spPr>
        <p:txBody>
          <a:bodyPr wrap="square">
            <a:spAutoFit/>
          </a:bodyPr>
          <a:lstStyle/>
          <a:p>
            <a:pPr algn="ctr"/>
            <a:r>
              <a:rPr lang="en-IN" sz="2400" b="1" dirty="0">
                <a:solidFill>
                  <a:schemeClr val="bg1"/>
                </a:solidFill>
              </a:rPr>
              <a:t>Innovative &amp; Comprehensive Traction System Solution</a:t>
            </a:r>
          </a:p>
        </p:txBody>
      </p:sp>
      <p:sp>
        <p:nvSpPr>
          <p:cNvPr id="6" name="Rectangle 1">
            <a:extLst>
              <a:ext uri="{FF2B5EF4-FFF2-40B4-BE49-F238E27FC236}">
                <a16:creationId xmlns:a16="http://schemas.microsoft.com/office/drawing/2014/main" id="{3CD87EB8-E338-D6D2-0EF8-F0E197C8F8F3}"/>
              </a:ext>
            </a:extLst>
          </p:cNvPr>
          <p:cNvSpPr>
            <a:spLocks noChangeArrowheads="1"/>
          </p:cNvSpPr>
          <p:nvPr/>
        </p:nvSpPr>
        <p:spPr bwMode="auto">
          <a:xfrm>
            <a:off x="100446" y="1705466"/>
            <a:ext cx="699654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Arial" panose="020B0604020202020204" pitchFamily="34" charset="0"/>
              </a:rPr>
              <a:t>Core Integrated Control Platform:</a:t>
            </a:r>
            <a:r>
              <a:rPr kumimoji="0" lang="en-US" altLang="en-US" sz="1200" b="0" i="0" u="none" strike="noStrike" cap="none" normalizeH="0" baseline="0" dirty="0">
                <a:ln>
                  <a:noFill/>
                </a:ln>
                <a:solidFill>
                  <a:schemeClr val="bg1"/>
                </a:solidFill>
                <a:effectLst/>
                <a:latin typeface="Arial" panose="020B0604020202020204" pitchFamily="34" charset="0"/>
              </a:rPr>
              <a:t> Our solution provides a holistic simulation platform for DC traction motors, integrating a high-efficiency buck converter for precise speed control with an advanced PID regulator. This platform is designed for dynamic response under varying loads and operating conditions.</a:t>
            </a:r>
            <a:br>
              <a:rPr kumimoji="0" lang="en-US" altLang="en-US" sz="1200" b="0" i="0" u="none" strike="noStrike" cap="none" normalizeH="0" baseline="0" dirty="0">
                <a:ln>
                  <a:noFill/>
                </a:ln>
                <a:solidFill>
                  <a:schemeClr val="bg1"/>
                </a:solidFill>
                <a:effectLst/>
                <a:latin typeface="Arial" panose="020B0604020202020204" pitchFamily="34" charset="0"/>
              </a:rPr>
            </a:b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Arial" panose="020B0604020202020204" pitchFamily="34" charset="0"/>
              </a:rPr>
              <a:t>Multi-layered Fault Simulation with Damage Mapping (Unique &amp; Innovative):</a:t>
            </a:r>
            <a:br>
              <a:rPr kumimoji="0" lang="en-US" altLang="en-US" sz="1200" b="1" i="0" u="none" strike="noStrike" cap="none" normalizeH="0" baseline="0" dirty="0">
                <a:ln>
                  <a:noFill/>
                </a:ln>
                <a:solidFill>
                  <a:schemeClr val="bg1"/>
                </a:solidFill>
                <a:effectLst/>
                <a:latin typeface="Arial" panose="020B0604020202020204" pitchFamily="34" charset="0"/>
              </a:rPr>
            </a:b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Beyond simple ON/OFF behaviors, our system simulates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gradual loading, sudden fault injection</a:t>
            </a:r>
            <a:r>
              <a:rPr kumimoji="0" lang="en-US" altLang="en-US" sz="1200" b="0" i="0" u="none" strike="noStrike" cap="none" normalizeH="0" baseline="0" dirty="0">
                <a:ln>
                  <a:noFill/>
                </a:ln>
                <a:solidFill>
                  <a:schemeClr val="bg1"/>
                </a:solidFill>
                <a:effectLst/>
                <a:latin typeface="Arial" panose="020B0604020202020204" pitchFamily="34" charset="0"/>
              </a:rPr>
              <a:t>, and detailed </a:t>
            </a:r>
            <a:r>
              <a:rPr kumimoji="0" lang="en-US" altLang="en-US" sz="1200" b="1" i="0" u="none" strike="noStrike" cap="none" normalizeH="0" baseline="0" dirty="0">
                <a:ln>
                  <a:noFill/>
                </a:ln>
                <a:solidFill>
                  <a:schemeClr val="bg1"/>
                </a:solidFill>
                <a:effectLst/>
                <a:latin typeface="Arial" panose="020B0604020202020204" pitchFamily="34" charset="0"/>
              </a:rPr>
              <a:t>component-level responses</a:t>
            </a:r>
            <a:r>
              <a:rPr kumimoji="0" lang="en-US" altLang="en-US" sz="1200" b="0" i="0" u="none" strike="noStrike" cap="none" normalizeH="0" baseline="0" dirty="0">
                <a:ln>
                  <a:noFill/>
                </a:ln>
                <a:solidFill>
                  <a:schemeClr val="bg1"/>
                </a:solidFill>
                <a:effectLst/>
                <a:latin typeface="Arial" panose="020B0604020202020204" pitchFamily="34" charset="0"/>
              </a:rPr>
              <a:t>.</a:t>
            </a:r>
            <a:br>
              <a:rPr kumimoji="0" lang="en-US" altLang="en-US" sz="1200" b="0" i="0" u="none" strike="noStrike" cap="none" normalizeH="0" baseline="0" dirty="0">
                <a:ln>
                  <a:noFill/>
                </a:ln>
                <a:solidFill>
                  <a:schemeClr val="bg1"/>
                </a:solidFill>
                <a:effectLst/>
                <a:latin typeface="Arial" panose="020B0604020202020204" pitchFamily="34" charset="0"/>
              </a:rPr>
            </a:b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Crucially, we incorporate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fault-to-damage mapping</a:t>
            </a:r>
            <a:r>
              <a:rPr kumimoji="0" lang="en-US" altLang="en-US" sz="1200" b="0" i="0" u="none" strike="noStrike" cap="none" normalizeH="0" baseline="0" dirty="0">
                <a:ln>
                  <a:noFill/>
                </a:ln>
                <a:solidFill>
                  <a:schemeClr val="bg1"/>
                </a:solidFill>
                <a:effectLst/>
                <a:latin typeface="Arial" panose="020B0604020202020204" pitchFamily="34" charset="0"/>
              </a:rPr>
              <a:t>. This models the physiochemical interpretation, for instance, how a current overshoot can lead to thermal stress, insulation aging, and ultimately irreversible motor failure. This provides deeper insights into failure modes than conventional simulations.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4" name="Rectangle 1">
            <a:extLst>
              <a:ext uri="{FF2B5EF4-FFF2-40B4-BE49-F238E27FC236}">
                <a16:creationId xmlns:a16="http://schemas.microsoft.com/office/drawing/2014/main" id="{A150C196-2C3D-EB15-2433-D484BD11EB8C}"/>
              </a:ext>
            </a:extLst>
          </p:cNvPr>
          <p:cNvSpPr>
            <a:spLocks noChangeArrowheads="1"/>
          </p:cNvSpPr>
          <p:nvPr/>
        </p:nvSpPr>
        <p:spPr bwMode="auto">
          <a:xfrm>
            <a:off x="6601833" y="2159436"/>
            <a:ext cx="5795741" cy="195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Advanced Energy Management Systems (Innovative &amp; Highly Relevant):</a:t>
            </a:r>
            <a:br>
              <a:rPr kumimoji="0" lang="en-US" altLang="en-US" sz="1100" b="1" i="0" u="none" strike="noStrike" cap="none" normalizeH="0" baseline="0" dirty="0">
                <a:ln>
                  <a:noFill/>
                </a:ln>
                <a:solidFill>
                  <a:schemeClr val="bg1"/>
                </a:solidFill>
                <a:effectLst/>
                <a:latin typeface="Arial" panose="020B0604020202020204" pitchFamily="34" charset="0"/>
              </a:rPr>
            </a:b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Regenerative Braking:</a:t>
            </a:r>
            <a:r>
              <a:rPr kumimoji="0" lang="en-US" altLang="en-US" sz="1100" b="0" i="0" u="none" strike="noStrike" cap="none" normalizeH="0" baseline="0" dirty="0">
                <a:ln>
                  <a:noFill/>
                </a:ln>
                <a:solidFill>
                  <a:schemeClr val="bg1"/>
                </a:solidFill>
                <a:effectLst/>
                <a:latin typeface="Arial" panose="020B0604020202020204" pitchFamily="34" charset="0"/>
              </a:rPr>
              <a:t> An active system recovers the motor's kinetic energy during deceleration. This recovered back EMF is efficiently stored in a capacitor bank, significantly boosting overall system energy efficiency.</a:t>
            </a:r>
            <a:br>
              <a:rPr kumimoji="0" lang="en-US" altLang="en-US" sz="1100" b="0" i="0" u="none" strike="noStrike" cap="none" normalizeH="0" baseline="0" dirty="0">
                <a:ln>
                  <a:noFill/>
                </a:ln>
                <a:solidFill>
                  <a:schemeClr val="bg1"/>
                </a:solidFill>
                <a:effectLst/>
                <a:latin typeface="Arial" panose="020B0604020202020204" pitchFamily="34" charset="0"/>
              </a:rPr>
            </a:b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Thermoelectric Generator (TEG):</a:t>
            </a:r>
            <a:r>
              <a:rPr kumimoji="0" lang="en-US" altLang="en-US" sz="1100" b="0" i="0" u="none" strike="noStrike" cap="none" normalizeH="0" baseline="0" dirty="0">
                <a:ln>
                  <a:noFill/>
                </a:ln>
                <a:solidFill>
                  <a:schemeClr val="bg1"/>
                </a:solidFill>
                <a:effectLst/>
                <a:latin typeface="Arial" panose="020B0604020202020204" pitchFamily="34" charset="0"/>
              </a:rPr>
              <a:t> Uniquely, our solution integrates a TEG to capture </a:t>
            </a:r>
            <a:r>
              <a:rPr kumimoji="0" lang="en-US" altLang="en-US" sz="1100" b="1" i="0" u="none" strike="noStrike" cap="none" normalizeH="0" baseline="0" dirty="0">
                <a:ln>
                  <a:noFill/>
                </a:ln>
                <a:solidFill>
                  <a:schemeClr val="bg1"/>
                </a:solidFill>
                <a:effectLst/>
                <a:latin typeface="Arial" panose="020B0604020202020204" pitchFamily="34" charset="0"/>
              </a:rPr>
              <a:t>waste heat</a:t>
            </a:r>
            <a:r>
              <a:rPr kumimoji="0" lang="en-US" altLang="en-US" sz="1100" b="0" i="0" u="none" strike="noStrike" cap="none" normalizeH="0" baseline="0" dirty="0">
                <a:ln>
                  <a:noFill/>
                </a:ln>
                <a:solidFill>
                  <a:schemeClr val="bg1"/>
                </a:solidFill>
                <a:effectLst/>
                <a:latin typeface="Arial" panose="020B0604020202020204" pitchFamily="34" charset="0"/>
              </a:rPr>
              <a:t> from components (e.g., motor, switching losses) and convert it into usable electrical energy, further enhancing efficiency and demonstrating sustainable design principles.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bg1"/>
              </a:solidFill>
              <a:effectLst/>
              <a:latin typeface="Arial" panose="020B0604020202020204" pitchFamily="34" charset="0"/>
            </a:endParaRPr>
          </a:p>
        </p:txBody>
      </p:sp>
      <p:sp>
        <p:nvSpPr>
          <p:cNvPr id="7" name="TextBox 6">
            <a:extLst>
              <a:ext uri="{FF2B5EF4-FFF2-40B4-BE49-F238E27FC236}">
                <a16:creationId xmlns:a16="http://schemas.microsoft.com/office/drawing/2014/main" id="{C0EAA1F9-A81E-3821-4B64-2D8023768C78}"/>
              </a:ext>
            </a:extLst>
          </p:cNvPr>
          <p:cNvSpPr txBox="1"/>
          <p:nvPr/>
        </p:nvSpPr>
        <p:spPr>
          <a:xfrm>
            <a:off x="219103" y="4659863"/>
            <a:ext cx="5876897" cy="1938992"/>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Arial" panose="020B0604020202020204" pitchFamily="34" charset="0"/>
              </a:rPr>
              <a:t>Open-Source Driven &amp; Scalable Methodology (Originality):</a:t>
            </a:r>
            <a:br>
              <a:rPr kumimoji="0" lang="en-US" altLang="en-US" sz="1200" b="1" i="0" u="none" strike="noStrike" cap="none" normalizeH="0" baseline="0" dirty="0">
                <a:ln>
                  <a:noFill/>
                </a:ln>
                <a:solidFill>
                  <a:schemeClr val="bg1"/>
                </a:solidFill>
                <a:effectLst/>
                <a:latin typeface="Arial" panose="020B0604020202020204" pitchFamily="34" charset="0"/>
              </a:rPr>
            </a:b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Our entire solution is developed using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only </a:t>
            </a:r>
            <a:r>
              <a:rPr kumimoji="0" lang="en-US" altLang="en-US" sz="1200" b="1" i="0" u="none" strike="noStrike" cap="none" normalizeH="0" baseline="0" dirty="0" err="1">
                <a:ln>
                  <a:noFill/>
                </a:ln>
                <a:solidFill>
                  <a:schemeClr val="bg1"/>
                </a:solidFill>
                <a:effectLst/>
                <a:latin typeface="Arial" panose="020B0604020202020204" pitchFamily="34" charset="0"/>
              </a:rPr>
              <a:t>KiCAD</a:t>
            </a:r>
            <a:r>
              <a:rPr kumimoji="0" lang="en-US" altLang="en-US" sz="1200" b="1" i="0" u="none" strike="noStrike" cap="none" normalizeH="0" baseline="0" dirty="0">
                <a:ln>
                  <a:noFill/>
                </a:ln>
                <a:solidFill>
                  <a:schemeClr val="bg1"/>
                </a:solidFill>
                <a:effectLst/>
                <a:latin typeface="Arial" panose="020B0604020202020204" pitchFamily="34" charset="0"/>
              </a:rPr>
              <a:t> and </a:t>
            </a:r>
            <a:r>
              <a:rPr kumimoji="0" lang="en-US" altLang="en-US" sz="1200" b="1" i="0" u="none" strike="noStrike" cap="none" normalizeH="0" baseline="0" dirty="0" err="1">
                <a:ln>
                  <a:noFill/>
                </a:ln>
                <a:solidFill>
                  <a:schemeClr val="bg1"/>
                </a:solidFill>
                <a:effectLst/>
                <a:latin typeface="Arial" panose="020B0604020202020204" pitchFamily="34" charset="0"/>
              </a:rPr>
              <a:t>Ngspice</a:t>
            </a:r>
            <a:r>
              <a:rPr kumimoji="0" lang="en-US" altLang="en-US" sz="1200" b="0" i="0" u="none" strike="noStrike" cap="none" normalizeH="0" baseline="0" dirty="0">
                <a:ln>
                  <a:noFill/>
                </a:ln>
                <a:solidFill>
                  <a:schemeClr val="bg1"/>
                </a:solidFill>
                <a:effectLst/>
                <a:latin typeface="Arial" panose="020B0604020202020204" pitchFamily="34" charset="0"/>
              </a:rPr>
              <a:t> , challenging the notion that complex fault modeling requires expensive, proprietary software. This showcases how low-cost, open-source tools can tackle intricate industrial simulation problems.</a:t>
            </a:r>
            <a:br>
              <a:rPr kumimoji="0" lang="en-US" altLang="en-US" sz="1200" b="0" i="0" u="none" strike="noStrike" cap="none" normalizeH="0" baseline="0" dirty="0">
                <a:ln>
                  <a:noFill/>
                </a:ln>
                <a:solidFill>
                  <a:schemeClr val="bg1"/>
                </a:solidFill>
                <a:effectLst/>
                <a:latin typeface="Arial" panose="020B0604020202020204" pitchFamily="34" charset="0"/>
              </a:rPr>
            </a:b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Arial" panose="020B0604020202020204" pitchFamily="34" charset="0"/>
              </a:rPr>
              <a:t>The modular and parameter-driven design ensures high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rPr>
              <a:t>reusability</a:t>
            </a:r>
            <a:r>
              <a:rPr kumimoji="0" lang="en-US" altLang="en-US" sz="1200" b="0" i="0" u="none" strike="noStrike" cap="none" normalizeH="0" baseline="0" dirty="0">
                <a:ln>
                  <a:noFill/>
                </a:ln>
                <a:solidFill>
                  <a:schemeClr val="bg1"/>
                </a:solidFill>
                <a:effectLst/>
                <a:latin typeface="Arial" panose="020B0604020202020204" pitchFamily="34" charset="0"/>
              </a:rPr>
              <a:t>, allowing the simulation to be reconfigured for diverse load conditions, voltages, control algorithms, and various electric mobility platforms.</a:t>
            </a:r>
          </a:p>
        </p:txBody>
      </p:sp>
      <p:sp>
        <p:nvSpPr>
          <p:cNvPr id="11" name="Rectangle 1">
            <a:extLst>
              <a:ext uri="{FF2B5EF4-FFF2-40B4-BE49-F238E27FC236}">
                <a16:creationId xmlns:a16="http://schemas.microsoft.com/office/drawing/2014/main" id="{8328C301-AFD7-6E6F-5A19-5082CBC45C93}"/>
              </a:ext>
            </a:extLst>
          </p:cNvPr>
          <p:cNvSpPr>
            <a:spLocks noChangeArrowheads="1"/>
          </p:cNvSpPr>
          <p:nvPr/>
        </p:nvSpPr>
        <p:spPr bwMode="auto">
          <a:xfrm>
            <a:off x="5766288" y="4451724"/>
            <a:ext cx="642571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rial" panose="020B0604020202020204" pitchFamily="34" charset="0"/>
              </a:rPr>
              <a:t>To rigorously test our system's resilience, we implemented targeted </a:t>
            </a:r>
            <a:r>
              <a:rPr kumimoji="0" lang="en-US" altLang="en-US" sz="1200" b="1" i="0" u="none" strike="noStrike" cap="none" normalizeH="0" baseline="0" dirty="0">
                <a:ln>
                  <a:noFill/>
                </a:ln>
                <a:solidFill>
                  <a:schemeClr val="bg1"/>
                </a:solidFill>
                <a:effectLst/>
                <a:latin typeface="Arial" panose="020B0604020202020204" pitchFamily="34" charset="0"/>
              </a:rPr>
              <a:t>fault injection snippets</a:t>
            </a:r>
            <a:r>
              <a:rPr kumimoji="0" lang="en-US" altLang="en-US" sz="1200" b="0" i="0" u="none" strike="noStrike" cap="none" normalizeH="0" baseline="0" dirty="0">
                <a:ln>
                  <a:noFill/>
                </a:ln>
                <a:solidFill>
                  <a:schemeClr val="bg1"/>
                </a:solidFill>
                <a:effectLst/>
                <a:latin typeface="Arial" panose="020B0604020202020204" pitchFamily="34" charset="0"/>
              </a:rPr>
              <a:t> within the </a:t>
            </a:r>
            <a:r>
              <a:rPr kumimoji="0" lang="en-US" altLang="en-US" sz="1200" b="0" i="0" u="none" strike="noStrike" cap="none" normalizeH="0" baseline="0" dirty="0" err="1">
                <a:ln>
                  <a:noFill/>
                </a:ln>
                <a:solidFill>
                  <a:schemeClr val="bg1"/>
                </a:solidFill>
                <a:effectLst/>
                <a:latin typeface="Arial" panose="020B0604020202020204" pitchFamily="34" charset="0"/>
              </a:rPr>
              <a:t>Ngspice</a:t>
            </a:r>
            <a:r>
              <a:rPr kumimoji="0" lang="en-US" altLang="en-US" sz="1200" b="0" i="0" u="none" strike="noStrike" cap="none" normalizeH="0" baseline="0" dirty="0">
                <a:ln>
                  <a:noFill/>
                </a:ln>
                <a:solidFill>
                  <a:schemeClr val="bg1"/>
                </a:solidFill>
                <a:effectLst/>
                <a:latin typeface="Arial" panose="020B0604020202020204" pitchFamily="34" charset="0"/>
              </a:rPr>
              <a:t> netlist. This allows us to actively simulate 'train stress conditions' beyond simple load changes. We generate </a:t>
            </a:r>
            <a:r>
              <a:rPr kumimoji="0" lang="en-US" altLang="en-US" sz="1200" b="1" i="0" u="none" strike="noStrike" cap="none" normalizeH="0" baseline="0" dirty="0">
                <a:ln>
                  <a:noFill/>
                </a:ln>
                <a:solidFill>
                  <a:schemeClr val="bg1"/>
                </a:solidFill>
                <a:effectLst/>
                <a:latin typeface="Arial" panose="020B0604020202020204" pitchFamily="34" charset="0"/>
              </a:rPr>
              <a:t>overcurrent and motor stall faults</a:t>
            </a:r>
            <a:r>
              <a:rPr kumimoji="0" lang="en-US" altLang="en-US" sz="1200" b="0" i="0" u="none" strike="noStrike" cap="none" normalizeH="0" baseline="0" dirty="0">
                <a:ln>
                  <a:noFill/>
                </a:ln>
                <a:solidFill>
                  <a:schemeClr val="bg1"/>
                </a:solidFill>
                <a:effectLst/>
                <a:latin typeface="Arial" panose="020B0604020202020204" pitchFamily="34" charset="0"/>
              </a:rPr>
              <a:t> by programmatically modifying the </a:t>
            </a:r>
            <a:r>
              <a:rPr kumimoji="0" lang="en-US" altLang="en-US" sz="1200" b="0" i="0" u="none" strike="noStrike" cap="none" normalizeH="0" baseline="0" dirty="0">
                <a:ln>
                  <a:noFill/>
                </a:ln>
                <a:solidFill>
                  <a:schemeClr val="bg1"/>
                </a:solidFill>
                <a:effectLst/>
                <a:latin typeface="Arial Unicode MS"/>
              </a:rPr>
              <a:t>V_LOAD_PROFILE</a:t>
            </a:r>
            <a:r>
              <a:rPr kumimoji="0" lang="en-US" altLang="en-US" sz="1200" b="0" i="0" u="none" strike="noStrike" cap="none" normalizeH="0" baseline="0" dirty="0">
                <a:ln>
                  <a:noFill/>
                </a:ln>
                <a:solidFill>
                  <a:schemeClr val="bg1"/>
                </a:solidFill>
                <a:effectLst/>
              </a:rPr>
              <a:t> to simulate sudden, extreme gradients. </a:t>
            </a:r>
            <a:r>
              <a:rPr kumimoji="0" lang="en-US" altLang="en-US" sz="1200" b="1" i="0" u="none" strike="noStrike" cap="none" normalizeH="0" baseline="0" dirty="0">
                <a:ln>
                  <a:noFill/>
                </a:ln>
                <a:solidFill>
                  <a:schemeClr val="bg1"/>
                </a:solidFill>
                <a:effectLst/>
                <a:latin typeface="Arial" panose="020B0604020202020204" pitchFamily="34" charset="0"/>
              </a:rPr>
              <a:t>Overtemperature faults</a:t>
            </a:r>
            <a:r>
              <a:rPr kumimoji="0" lang="en-US" altLang="en-US" sz="1200" b="0" i="0" u="none" strike="noStrike" cap="none" normalizeH="0" baseline="0" dirty="0">
                <a:ln>
                  <a:noFill/>
                </a:ln>
                <a:solidFill>
                  <a:schemeClr val="bg1"/>
                </a:solidFill>
                <a:effectLst/>
                <a:latin typeface="Arial" panose="020B0604020202020204" pitchFamily="34" charset="0"/>
              </a:rPr>
              <a:t> can be injected by temporarily forcing the </a:t>
            </a:r>
            <a:r>
              <a:rPr kumimoji="0" lang="en-US" altLang="en-US" sz="1200" b="0" i="0" u="none" strike="noStrike" cap="none" normalizeH="0" baseline="0" dirty="0">
                <a:ln>
                  <a:noFill/>
                </a:ln>
                <a:solidFill>
                  <a:schemeClr val="bg1"/>
                </a:solidFill>
                <a:effectLst/>
                <a:latin typeface="Arial Unicode MS"/>
              </a:rPr>
              <a:t>TEMP_NODE</a:t>
            </a:r>
            <a:r>
              <a:rPr kumimoji="0" lang="en-US" altLang="en-US" sz="1200" b="0" i="0" u="none" strike="noStrike" cap="none" normalizeH="0" baseline="0" dirty="0">
                <a:ln>
                  <a:noFill/>
                </a:ln>
                <a:solidFill>
                  <a:schemeClr val="bg1"/>
                </a:solidFill>
                <a:effectLst/>
              </a:rPr>
              <a:t> higher. We also simulate critical </a:t>
            </a:r>
            <a:r>
              <a:rPr kumimoji="0" lang="en-US" altLang="en-US" sz="1200" b="1" i="0" u="none" strike="noStrike" cap="none" normalizeH="0" baseline="0" dirty="0">
                <a:ln>
                  <a:noFill/>
                </a:ln>
                <a:solidFill>
                  <a:schemeClr val="bg1"/>
                </a:solidFill>
                <a:effectLst/>
                <a:latin typeface="Arial" panose="020B0604020202020204" pitchFamily="34" charset="0"/>
              </a:rPr>
              <a:t>PWM stuck faults</a:t>
            </a:r>
            <a:r>
              <a:rPr kumimoji="0" lang="en-US" altLang="en-US" sz="1200" b="0" i="0" u="none" strike="noStrike" cap="none" normalizeH="0" baseline="0" dirty="0">
                <a:ln>
                  <a:noFill/>
                </a:ln>
                <a:solidFill>
                  <a:schemeClr val="bg1"/>
                </a:solidFill>
                <a:effectLst/>
                <a:latin typeface="Arial" panose="020B0604020202020204" pitchFamily="34" charset="0"/>
              </a:rPr>
              <a:t> by overriding the </a:t>
            </a:r>
            <a:r>
              <a:rPr kumimoji="0" lang="en-US" altLang="en-US" sz="1200" b="0" i="0" u="none" strike="noStrike" cap="none" normalizeH="0" baseline="0" dirty="0">
                <a:ln>
                  <a:noFill/>
                </a:ln>
                <a:solidFill>
                  <a:schemeClr val="bg1"/>
                </a:solidFill>
                <a:effectLst/>
                <a:latin typeface="Arial Unicode MS"/>
              </a:rPr>
              <a:t>PWM_OUT_NODE</a:t>
            </a:r>
            <a:r>
              <a:rPr kumimoji="0" lang="en-US" altLang="en-US" sz="1200" b="0" i="0" u="none" strike="noStrike" cap="none" normalizeH="0" baseline="0" dirty="0">
                <a:ln>
                  <a:noFill/>
                </a:ln>
                <a:solidFill>
                  <a:schemeClr val="bg1"/>
                </a:solidFill>
                <a:effectLst/>
              </a:rPr>
              <a:t> with a forced low or high state. Furthermore, we inject </a:t>
            </a:r>
            <a:r>
              <a:rPr kumimoji="0" lang="en-US" altLang="en-US" sz="1200" b="1" i="0" u="none" strike="noStrike" cap="none" normalizeH="0" baseline="0" dirty="0">
                <a:ln>
                  <a:noFill/>
                </a:ln>
                <a:solidFill>
                  <a:schemeClr val="bg1"/>
                </a:solidFill>
                <a:effectLst/>
                <a:latin typeface="Arial" panose="020B0604020202020204" pitchFamily="34" charset="0"/>
              </a:rPr>
              <a:t>insulation damage</a:t>
            </a:r>
            <a:r>
              <a:rPr kumimoji="0" lang="en-US" altLang="en-US" sz="1200" b="0" i="0" u="none" strike="noStrike" cap="none" normalizeH="0" baseline="0" dirty="0">
                <a:ln>
                  <a:noFill/>
                </a:ln>
                <a:solidFill>
                  <a:schemeClr val="bg1"/>
                </a:solidFill>
                <a:effectLst/>
                <a:latin typeface="Arial" panose="020B0604020202020204" pitchFamily="34" charset="0"/>
              </a:rPr>
              <a:t> by accelerating temperature stress in the </a:t>
            </a:r>
            <a:r>
              <a:rPr kumimoji="0" lang="en-US" altLang="en-US" sz="1200" b="0" i="0" u="none" strike="noStrike" cap="none" normalizeH="0" baseline="0" dirty="0">
                <a:ln>
                  <a:noFill/>
                </a:ln>
                <a:solidFill>
                  <a:schemeClr val="bg1"/>
                </a:solidFill>
                <a:effectLst/>
                <a:latin typeface="Arial Unicode MS"/>
              </a:rPr>
              <a:t>E_INS_STRESS</a:t>
            </a:r>
            <a:r>
              <a:rPr kumimoji="0" lang="en-US" altLang="en-US" sz="1200" b="0" i="0" u="none" strike="noStrike" cap="none" normalizeH="0" baseline="0" dirty="0">
                <a:ln>
                  <a:noFill/>
                </a:ln>
                <a:solidFill>
                  <a:schemeClr val="bg1"/>
                </a:solidFill>
                <a:effectLst/>
              </a:rPr>
              <a:t> model. This multi-layered fault injection methodology directly supports our unique fault-to-damage mapping analysis, validating the system's ability to detect and respond to diverse failure modes. </a:t>
            </a: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40131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B3E96-B416-C037-369D-A167329EE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7A27E-97E1-5EB4-9212-121DF4A6E76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6CE9539-CE3E-CC1C-49B4-4B75ACB536CF}"/>
              </a:ext>
            </a:extLst>
          </p:cNvPr>
          <p:cNvSpPr>
            <a:spLocks noGrp="1"/>
          </p:cNvSpPr>
          <p:nvPr>
            <p:ph type="subTitle" idx="1"/>
          </p:nvPr>
        </p:nvSpPr>
        <p:spPr/>
        <p:txBody>
          <a:bodyPr/>
          <a:lstStyle/>
          <a:p>
            <a:endParaRPr lang="en-IN"/>
          </a:p>
        </p:txBody>
      </p:sp>
      <p:pic>
        <p:nvPicPr>
          <p:cNvPr id="1026" name="Picture 2" descr="241,000+ Electronics Background Stock Illustrations, Royalty ...">
            <a:extLst>
              <a:ext uri="{FF2B5EF4-FFF2-40B4-BE49-F238E27FC236}">
                <a16:creationId xmlns:a16="http://schemas.microsoft.com/office/drawing/2014/main" id="{63BA8412-61EB-2ED8-49E2-67D6EFD5055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186305"/>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B374DE-0149-2241-A669-EB299BF5547F}"/>
              </a:ext>
            </a:extLst>
          </p:cNvPr>
          <p:cNvSpPr txBox="1"/>
          <p:nvPr/>
        </p:nvSpPr>
        <p:spPr>
          <a:xfrm>
            <a:off x="2133599" y="75889"/>
            <a:ext cx="7954297" cy="1200329"/>
          </a:xfrm>
          <a:prstGeom prst="rect">
            <a:avLst/>
          </a:prstGeom>
          <a:noFill/>
        </p:spPr>
        <p:txBody>
          <a:bodyPr wrap="square">
            <a:spAutoFit/>
          </a:bodyPr>
          <a:lstStyle/>
          <a:p>
            <a:pPr algn="ctr"/>
            <a:r>
              <a:rPr lang="en-US" sz="3600" b="1" dirty="0">
                <a:solidFill>
                  <a:schemeClr val="bg1"/>
                </a:solidFill>
              </a:rPr>
              <a:t>Technical Approach: From Schematic to Simulation</a:t>
            </a:r>
            <a:endParaRPr lang="en-IN" sz="3600" b="1" dirty="0">
              <a:solidFill>
                <a:schemeClr val="bg1"/>
              </a:solidFill>
            </a:endParaRPr>
          </a:p>
        </p:txBody>
      </p:sp>
      <p:sp>
        <p:nvSpPr>
          <p:cNvPr id="8" name="TextBox 7">
            <a:extLst>
              <a:ext uri="{FF2B5EF4-FFF2-40B4-BE49-F238E27FC236}">
                <a16:creationId xmlns:a16="http://schemas.microsoft.com/office/drawing/2014/main" id="{88AEF6B3-0878-FFC5-3599-2ECBD1C61F6E}"/>
              </a:ext>
            </a:extLst>
          </p:cNvPr>
          <p:cNvSpPr txBox="1"/>
          <p:nvPr/>
        </p:nvSpPr>
        <p:spPr>
          <a:xfrm>
            <a:off x="2820116" y="1296054"/>
            <a:ext cx="6096000" cy="523220"/>
          </a:xfrm>
          <a:prstGeom prst="rect">
            <a:avLst/>
          </a:prstGeom>
          <a:noFill/>
        </p:spPr>
        <p:txBody>
          <a:bodyPr wrap="square">
            <a:spAutoFit/>
          </a:bodyPr>
          <a:lstStyle/>
          <a:p>
            <a:pPr algn="ctr"/>
            <a:r>
              <a:rPr lang="en-IN" sz="2800" b="1" dirty="0">
                <a:solidFill>
                  <a:schemeClr val="bg1"/>
                </a:solidFill>
              </a:rPr>
              <a:t>Technical Approach</a:t>
            </a:r>
          </a:p>
        </p:txBody>
      </p:sp>
      <p:sp>
        <p:nvSpPr>
          <p:cNvPr id="4" name="Rectangle 1">
            <a:extLst>
              <a:ext uri="{FF2B5EF4-FFF2-40B4-BE49-F238E27FC236}">
                <a16:creationId xmlns:a16="http://schemas.microsoft.com/office/drawing/2014/main" id="{18C0CF30-C2DC-5A69-5915-0DD858182C52}"/>
              </a:ext>
            </a:extLst>
          </p:cNvPr>
          <p:cNvSpPr>
            <a:spLocks noChangeArrowheads="1"/>
          </p:cNvSpPr>
          <p:nvPr/>
        </p:nvSpPr>
        <p:spPr bwMode="auto">
          <a:xfrm>
            <a:off x="251796" y="2049848"/>
            <a:ext cx="53156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a:ln>
                  <a:noFill/>
                </a:ln>
                <a:solidFill>
                  <a:schemeClr val="bg1"/>
                </a:solidFill>
                <a:effectLst/>
                <a:latin typeface="Arial" panose="020B0604020202020204" pitchFamily="34" charset="0"/>
              </a:rPr>
              <a:t>Our design methodology follows a systematic, iterative process to model and simulate the complex traction motor system. We leveraged </a:t>
            </a:r>
            <a:br>
              <a:rPr kumimoji="0" lang="en-US" altLang="en-US" sz="900" b="1" i="0" u="none" strike="noStrike" cap="none" normalizeH="0" baseline="0" dirty="0">
                <a:ln>
                  <a:noFill/>
                </a:ln>
                <a:solidFill>
                  <a:schemeClr val="bg1"/>
                </a:solidFill>
                <a:effectLst/>
                <a:latin typeface="Arial" panose="020B0604020202020204" pitchFamily="34" charset="0"/>
              </a:rPr>
            </a:br>
            <a:endParaRPr kumimoji="0" lang="en-US" altLang="en-US" sz="900" b="1"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err="1">
                <a:ln>
                  <a:noFill/>
                </a:ln>
                <a:solidFill>
                  <a:schemeClr val="bg1"/>
                </a:solidFill>
                <a:effectLst/>
                <a:latin typeface="Arial" panose="020B0604020202020204" pitchFamily="34" charset="0"/>
              </a:rPr>
              <a:t>KiCAD</a:t>
            </a:r>
            <a:r>
              <a:rPr kumimoji="0" lang="en-US" altLang="en-US" sz="900" b="1" i="0" u="none" strike="noStrike" cap="none" normalizeH="0" baseline="0" dirty="0">
                <a:ln>
                  <a:noFill/>
                </a:ln>
                <a:solidFill>
                  <a:schemeClr val="bg1"/>
                </a:solidFill>
                <a:effectLst/>
                <a:latin typeface="Arial" panose="020B0604020202020204" pitchFamily="34" charset="0"/>
              </a:rPr>
              <a:t> for meticulous schematic design, visually representing each functional block and its interconnections. This visual blueprint then served as the foundation for our </a:t>
            </a:r>
            <a:br>
              <a:rPr kumimoji="0" lang="en-US" altLang="en-US" sz="900" b="1" i="0" u="none" strike="noStrike" cap="none" normalizeH="0" baseline="0" dirty="0">
                <a:ln>
                  <a:noFill/>
                </a:ln>
                <a:solidFill>
                  <a:schemeClr val="bg1"/>
                </a:solidFill>
                <a:effectLst/>
                <a:latin typeface="Arial" panose="020B0604020202020204" pitchFamily="34" charset="0"/>
              </a:rPr>
            </a:br>
            <a:endParaRPr kumimoji="0" lang="en-US" altLang="en-US" sz="900" b="1"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900" b="1" i="0" u="none" strike="noStrike" cap="none" normalizeH="0" baseline="0" dirty="0" err="1">
                <a:ln>
                  <a:noFill/>
                </a:ln>
                <a:solidFill>
                  <a:schemeClr val="bg1"/>
                </a:solidFill>
                <a:effectLst/>
                <a:latin typeface="Arial" panose="020B0604020202020204" pitchFamily="34" charset="0"/>
              </a:rPr>
              <a:t>Ngspice</a:t>
            </a:r>
            <a:r>
              <a:rPr kumimoji="0" lang="en-US" altLang="en-US" sz="900" b="1" i="0" u="none" strike="noStrike" cap="none" normalizeH="0" baseline="0" dirty="0">
                <a:ln>
                  <a:noFill/>
                </a:ln>
                <a:solidFill>
                  <a:schemeClr val="bg1"/>
                </a:solidFill>
                <a:effectLst/>
                <a:latin typeface="Arial" panose="020B0604020202020204" pitchFamily="34" charset="0"/>
              </a:rPr>
              <a:t> circuit simulation. For each key segment of our design, we will now detail its construction within </a:t>
            </a:r>
            <a:r>
              <a:rPr kumimoji="0" lang="en-US" altLang="en-US" sz="900" b="1" i="0" u="none" strike="noStrike" cap="none" normalizeH="0" baseline="0" dirty="0" err="1">
                <a:ln>
                  <a:noFill/>
                </a:ln>
                <a:solidFill>
                  <a:schemeClr val="bg1"/>
                </a:solidFill>
                <a:effectLst/>
                <a:latin typeface="Arial" panose="020B0604020202020204" pitchFamily="34" charset="0"/>
              </a:rPr>
              <a:t>KiCAD</a:t>
            </a:r>
            <a:r>
              <a:rPr kumimoji="0" lang="en-US" altLang="en-US" sz="900" b="1" i="0" u="none" strike="noStrike" cap="none" normalizeH="0" baseline="0" dirty="0">
                <a:ln>
                  <a:noFill/>
                </a:ln>
                <a:solidFill>
                  <a:schemeClr val="bg1"/>
                </a:solidFill>
                <a:effectLst/>
                <a:latin typeface="Arial" panose="020B0604020202020204" pitchFamily="34" charset="0"/>
              </a:rPr>
              <a:t>, explain its precise function, and illustrate how its complex behavior is implemented through powerful </a:t>
            </a:r>
            <a:r>
              <a:rPr kumimoji="0" lang="en-US" altLang="en-US" sz="900" b="1" i="0" u="none" strike="noStrike" cap="none" normalizeH="0" baseline="0" dirty="0" err="1">
                <a:ln>
                  <a:noFill/>
                </a:ln>
                <a:solidFill>
                  <a:schemeClr val="bg1"/>
                </a:solidFill>
                <a:effectLst/>
                <a:latin typeface="Arial" panose="020B0604020202020204" pitchFamily="34" charset="0"/>
              </a:rPr>
              <a:t>Ngspice</a:t>
            </a:r>
            <a:r>
              <a:rPr kumimoji="0" lang="en-US" altLang="en-US" sz="900" b="1" i="0" u="none" strike="noStrike" cap="none" normalizeH="0" baseline="0" dirty="0">
                <a:ln>
                  <a:noFill/>
                </a:ln>
                <a:solidFill>
                  <a:schemeClr val="bg1"/>
                </a:solidFill>
                <a:effectLst/>
                <a:latin typeface="Arial" panose="020B0604020202020204" pitchFamily="34" charset="0"/>
              </a:rPr>
              <a:t> code, enabling comprehensive dynamic analysis and fault condition evaluation.</a:t>
            </a:r>
          </a:p>
        </p:txBody>
      </p:sp>
      <p:pic>
        <p:nvPicPr>
          <p:cNvPr id="1027" name="Picture 3" descr="Beginner's Guide to KiCad - SparkFun Learn">
            <a:extLst>
              <a:ext uri="{FF2B5EF4-FFF2-40B4-BE49-F238E27FC236}">
                <a16:creationId xmlns:a16="http://schemas.microsoft.com/office/drawing/2014/main" id="{4605AA48-9BB3-EB2D-0E19-EC2478567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96" y="857374"/>
            <a:ext cx="2050181" cy="83525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Ngspice - Wikipedia">
            <a:extLst>
              <a:ext uri="{FF2B5EF4-FFF2-40B4-BE49-F238E27FC236}">
                <a16:creationId xmlns:a16="http://schemas.microsoft.com/office/drawing/2014/main" id="{C64FA2EF-EC4A-0B35-5E5A-5E231B515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0" y="779996"/>
            <a:ext cx="2286000" cy="981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A22B43D-0677-4DE8-5BA4-85A0D873D9D3}"/>
              </a:ext>
            </a:extLst>
          </p:cNvPr>
          <p:cNvPicPr>
            <a:picLocks noChangeAspect="1"/>
          </p:cNvPicPr>
          <p:nvPr/>
        </p:nvPicPr>
        <p:blipFill>
          <a:blip r:embed="rId6"/>
          <a:stretch>
            <a:fillRect/>
          </a:stretch>
        </p:blipFill>
        <p:spPr>
          <a:xfrm>
            <a:off x="5743025" y="1894136"/>
            <a:ext cx="4207719" cy="2386812"/>
          </a:xfrm>
          <a:prstGeom prst="rect">
            <a:avLst/>
          </a:prstGeom>
        </p:spPr>
      </p:pic>
      <p:pic>
        <p:nvPicPr>
          <p:cNvPr id="18" name="Picture 17">
            <a:extLst>
              <a:ext uri="{FF2B5EF4-FFF2-40B4-BE49-F238E27FC236}">
                <a16:creationId xmlns:a16="http://schemas.microsoft.com/office/drawing/2014/main" id="{C5132B39-E5A0-225F-18EF-784EB5033596}"/>
              </a:ext>
            </a:extLst>
          </p:cNvPr>
          <p:cNvPicPr>
            <a:picLocks noChangeAspect="1"/>
          </p:cNvPicPr>
          <p:nvPr/>
        </p:nvPicPr>
        <p:blipFill>
          <a:blip r:embed="rId7"/>
          <a:stretch>
            <a:fillRect/>
          </a:stretch>
        </p:blipFill>
        <p:spPr>
          <a:xfrm>
            <a:off x="24086" y="3884391"/>
            <a:ext cx="4219025" cy="2430158"/>
          </a:xfrm>
          <a:prstGeom prst="rect">
            <a:avLst/>
          </a:prstGeom>
        </p:spPr>
      </p:pic>
      <p:pic>
        <p:nvPicPr>
          <p:cNvPr id="20" name="Picture 19">
            <a:extLst>
              <a:ext uri="{FF2B5EF4-FFF2-40B4-BE49-F238E27FC236}">
                <a16:creationId xmlns:a16="http://schemas.microsoft.com/office/drawing/2014/main" id="{191B4910-6AF7-DCAA-21CE-F63A20E764A6}"/>
              </a:ext>
            </a:extLst>
          </p:cNvPr>
          <p:cNvPicPr>
            <a:picLocks noChangeAspect="1"/>
          </p:cNvPicPr>
          <p:nvPr/>
        </p:nvPicPr>
        <p:blipFill>
          <a:blip r:embed="rId8"/>
          <a:stretch>
            <a:fillRect/>
          </a:stretch>
        </p:blipFill>
        <p:spPr>
          <a:xfrm>
            <a:off x="4243111" y="4552962"/>
            <a:ext cx="3836263" cy="2062075"/>
          </a:xfrm>
          <a:prstGeom prst="rect">
            <a:avLst/>
          </a:prstGeom>
        </p:spPr>
      </p:pic>
      <p:pic>
        <p:nvPicPr>
          <p:cNvPr id="22" name="Picture 21">
            <a:extLst>
              <a:ext uri="{FF2B5EF4-FFF2-40B4-BE49-F238E27FC236}">
                <a16:creationId xmlns:a16="http://schemas.microsoft.com/office/drawing/2014/main" id="{FE0CF010-D3C2-04DE-AC40-956B7D261953}"/>
              </a:ext>
            </a:extLst>
          </p:cNvPr>
          <p:cNvPicPr>
            <a:picLocks noChangeAspect="1"/>
          </p:cNvPicPr>
          <p:nvPr/>
        </p:nvPicPr>
        <p:blipFill>
          <a:blip r:embed="rId9"/>
          <a:stretch>
            <a:fillRect/>
          </a:stretch>
        </p:blipFill>
        <p:spPr>
          <a:xfrm>
            <a:off x="8245490" y="4336120"/>
            <a:ext cx="3684812" cy="2186668"/>
          </a:xfrm>
          <a:prstGeom prst="rect">
            <a:avLst/>
          </a:prstGeom>
        </p:spPr>
      </p:pic>
    </p:spTree>
    <p:extLst>
      <p:ext uri="{BB962C8B-B14F-4D97-AF65-F5344CB8AC3E}">
        <p14:creationId xmlns:p14="http://schemas.microsoft.com/office/powerpoint/2010/main" val="2573682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9B431-2CB7-AD0C-4B19-7EC8AA24D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C025FB-9628-A69E-F84F-4A05B4DB5B7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ED3473C-124B-AAF7-1DF3-BA4E656A339D}"/>
              </a:ext>
            </a:extLst>
          </p:cNvPr>
          <p:cNvSpPr>
            <a:spLocks noGrp="1"/>
          </p:cNvSpPr>
          <p:nvPr>
            <p:ph type="subTitle" idx="1"/>
          </p:nvPr>
        </p:nvSpPr>
        <p:spPr/>
        <p:txBody>
          <a:bodyPr/>
          <a:lstStyle/>
          <a:p>
            <a:endParaRPr lang="en-IN"/>
          </a:p>
        </p:txBody>
      </p:sp>
      <p:pic>
        <p:nvPicPr>
          <p:cNvPr id="1026" name="Picture 2" descr="241,000+ Electronics Background Stock Illustrations, Royalty ...">
            <a:extLst>
              <a:ext uri="{FF2B5EF4-FFF2-40B4-BE49-F238E27FC236}">
                <a16:creationId xmlns:a16="http://schemas.microsoft.com/office/drawing/2014/main" id="{1516C25A-CD12-0FE8-2644-4C6A42FABC4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186305"/>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384736-3E47-D4CC-FCAD-8BE48309E1B3}"/>
              </a:ext>
            </a:extLst>
          </p:cNvPr>
          <p:cNvSpPr txBox="1"/>
          <p:nvPr/>
        </p:nvSpPr>
        <p:spPr>
          <a:xfrm>
            <a:off x="2495449" y="0"/>
            <a:ext cx="7275871" cy="1077218"/>
          </a:xfrm>
          <a:prstGeom prst="rect">
            <a:avLst/>
          </a:prstGeom>
          <a:noFill/>
        </p:spPr>
        <p:txBody>
          <a:bodyPr wrap="square">
            <a:spAutoFit/>
          </a:bodyPr>
          <a:lstStyle/>
          <a:p>
            <a:pPr algn="ctr"/>
            <a:r>
              <a:rPr lang="en-IN" sz="3200" b="1" dirty="0">
                <a:solidFill>
                  <a:schemeClr val="bg1"/>
                </a:solidFill>
              </a:rPr>
              <a:t>Tools, Technologies, &amp; Collaborative Learning</a:t>
            </a:r>
          </a:p>
        </p:txBody>
      </p:sp>
      <p:sp>
        <p:nvSpPr>
          <p:cNvPr id="6" name="Rectangle 1">
            <a:extLst>
              <a:ext uri="{FF2B5EF4-FFF2-40B4-BE49-F238E27FC236}">
                <a16:creationId xmlns:a16="http://schemas.microsoft.com/office/drawing/2014/main" id="{EE35F0FE-C34B-3AFD-3041-C0CBBEC3D64C}"/>
              </a:ext>
            </a:extLst>
          </p:cNvPr>
          <p:cNvSpPr>
            <a:spLocks noChangeArrowheads="1"/>
          </p:cNvSpPr>
          <p:nvPr/>
        </p:nvSpPr>
        <p:spPr bwMode="auto">
          <a:xfrm>
            <a:off x="642986" y="1070986"/>
            <a:ext cx="905356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Arial" panose="020B0604020202020204" pitchFamily="34" charset="0"/>
              </a:rPr>
              <a:t>Core Software Ecosystem:</a:t>
            </a: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bg1"/>
                </a:solidFill>
                <a:effectLst/>
                <a:latin typeface="Arial" panose="020B0604020202020204" pitchFamily="34" charset="0"/>
              </a:rPr>
              <a:t>KiCAD</a:t>
            </a:r>
            <a:r>
              <a:rPr kumimoji="0" lang="en-US" altLang="en-US" sz="1200" b="1" i="0" u="none" strike="noStrike" cap="none" normalizeH="0" baseline="0" dirty="0">
                <a:ln>
                  <a:noFill/>
                </a:ln>
                <a:solidFill>
                  <a:schemeClr val="bg1"/>
                </a:solidFill>
                <a:effectLst/>
                <a:latin typeface="Arial" panose="020B0604020202020204" pitchFamily="34" charset="0"/>
              </a:rPr>
              <a:t>:</a:t>
            </a:r>
            <a:r>
              <a:rPr kumimoji="0" lang="en-US" altLang="en-US" sz="1200" b="0" i="0" u="none" strike="noStrike" cap="none" normalizeH="0" baseline="0" dirty="0">
                <a:ln>
                  <a:noFill/>
                </a:ln>
                <a:solidFill>
                  <a:schemeClr val="bg1"/>
                </a:solidFill>
                <a:effectLst/>
                <a:latin typeface="Arial" panose="020B0604020202020204" pitchFamily="34" charset="0"/>
              </a:rPr>
              <a:t> Utilized for comprehensive schematic capture and circuit design. Its open-source nature provided an accessible and powerful platform for visually constructing the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bg1"/>
                </a:solidFill>
                <a:effectLst/>
                <a:latin typeface="Arial" panose="020B0604020202020204" pitchFamily="34" charset="0"/>
              </a:rPr>
              <a:t>Ngspice</a:t>
            </a:r>
            <a:r>
              <a:rPr kumimoji="0" lang="en-US" altLang="en-US" sz="1200" b="1" i="0" u="none" strike="noStrike" cap="none" normalizeH="0" baseline="0" dirty="0">
                <a:ln>
                  <a:noFill/>
                </a:ln>
                <a:solidFill>
                  <a:schemeClr val="bg1"/>
                </a:solidFill>
                <a:effectLst/>
                <a:latin typeface="Arial" panose="020B0604020202020204" pitchFamily="34" charset="0"/>
              </a:rPr>
              <a:t>:</a:t>
            </a:r>
            <a:r>
              <a:rPr kumimoji="0" lang="en-US" altLang="en-US" sz="1200" b="0" i="0" u="none" strike="noStrike" cap="none" normalizeH="0" baseline="0" dirty="0">
                <a:ln>
                  <a:noFill/>
                </a:ln>
                <a:solidFill>
                  <a:schemeClr val="bg1"/>
                </a:solidFill>
                <a:effectLst/>
                <a:latin typeface="Arial" panose="020B0604020202020204" pitchFamily="34" charset="0"/>
              </a:rPr>
              <a:t> Employed as the primary circuit simulator for analyzing dynamic behavior, transient responses, and complex component interactions.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Arial" panose="020B0604020202020204" pitchFamily="34" charset="0"/>
              </a:rPr>
              <a:t>VS Code:</a:t>
            </a:r>
            <a:r>
              <a:rPr kumimoji="0" lang="en-US" altLang="en-US" sz="1200" b="0" i="0" u="none" strike="noStrike" cap="none" normalizeH="0" baseline="0" dirty="0">
                <a:ln>
                  <a:noFill/>
                </a:ln>
                <a:solidFill>
                  <a:schemeClr val="bg1"/>
                </a:solidFill>
                <a:effectLst/>
                <a:latin typeface="Arial" panose="020B0604020202020204" pitchFamily="34" charset="0"/>
              </a:rPr>
              <a:t> Used for meticulous netlist editing, enabling precise integration of behavioral models and custom logic.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p:txBody>
      </p:sp>
      <p:sp>
        <p:nvSpPr>
          <p:cNvPr id="7" name="Rectangle 2">
            <a:extLst>
              <a:ext uri="{FF2B5EF4-FFF2-40B4-BE49-F238E27FC236}">
                <a16:creationId xmlns:a16="http://schemas.microsoft.com/office/drawing/2014/main" id="{F6FCA82F-5875-6C8D-F8DC-9F4BAA7F4ABA}"/>
              </a:ext>
            </a:extLst>
          </p:cNvPr>
          <p:cNvSpPr>
            <a:spLocks noChangeArrowheads="1"/>
          </p:cNvSpPr>
          <p:nvPr/>
        </p:nvSpPr>
        <p:spPr bwMode="auto">
          <a:xfrm>
            <a:off x="561891" y="2770606"/>
            <a:ext cx="960611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rPr>
              <a:t>Training &amp; Iterative Learning:</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The project necessitated intensive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rPr>
              <a:t>self-training</a:t>
            </a:r>
            <a:r>
              <a:rPr kumimoji="0" lang="en-US" altLang="en-US" sz="1400" b="0" i="0" u="none" strike="noStrike" cap="none" normalizeH="0" baseline="0" dirty="0">
                <a:ln>
                  <a:noFill/>
                </a:ln>
                <a:solidFill>
                  <a:schemeClr val="bg1"/>
                </a:solidFill>
                <a:effectLst/>
                <a:latin typeface="Arial" panose="020B0604020202020204" pitchFamily="34" charset="0"/>
              </a:rPr>
              <a:t> on </a:t>
            </a:r>
            <a:r>
              <a:rPr kumimoji="0" lang="en-US" altLang="en-US" sz="1400" b="0" i="0" u="none" strike="noStrike" cap="none" normalizeH="0" baseline="0" dirty="0" err="1">
                <a:ln>
                  <a:noFill/>
                </a:ln>
                <a:solidFill>
                  <a:schemeClr val="bg1"/>
                </a:solidFill>
                <a:effectLst/>
                <a:latin typeface="Arial" panose="020B0604020202020204" pitchFamily="34" charset="0"/>
              </a:rPr>
              <a:t>Ngspice's</a:t>
            </a:r>
            <a:r>
              <a:rPr kumimoji="0" lang="en-US" altLang="en-US" sz="1400" b="0" i="0" u="none" strike="noStrike" cap="none" normalizeH="0" baseline="0" dirty="0">
                <a:ln>
                  <a:noFill/>
                </a:ln>
                <a:solidFill>
                  <a:schemeClr val="bg1"/>
                </a:solidFill>
                <a:effectLst/>
                <a:latin typeface="Arial" panose="020B0604020202020204" pitchFamily="34" charset="0"/>
              </a:rPr>
              <a:t> advanced behavioral modeling, including</a:t>
            </a:r>
            <a:br>
              <a:rPr kumimoji="0" lang="en-US" altLang="en-US" sz="1400" b="0" i="0" u="none" strike="noStrike" cap="none" normalizeH="0" baseline="0" dirty="0">
                <a:ln>
                  <a:noFill/>
                </a:ln>
                <a:solidFill>
                  <a:schemeClr val="bg1"/>
                </a:solidFill>
                <a:effectLst/>
                <a:latin typeface="Arial" panose="020B0604020202020204" pitchFamily="34" charset="0"/>
              </a:rPr>
            </a:br>
            <a:r>
              <a:rPr kumimoji="0" lang="en-US" altLang="en-US" sz="1400" b="0" i="0" u="none" strike="noStrike" cap="none" normalizeH="0" baseline="0" dirty="0">
                <a:ln>
                  <a:noFill/>
                </a:ln>
                <a:solidFill>
                  <a:schemeClr val="bg1"/>
                </a:solidFill>
                <a:effectLst/>
                <a:latin typeface="Arial" panose="020B0604020202020204" pitchFamily="34" charset="0"/>
              </a:rPr>
              <a:t>This was a highly </a:t>
            </a:r>
            <a:r>
              <a:rPr kumimoji="0" lang="en-US" altLang="en-US" sz="1400" b="1" i="0" u="none" strike="noStrike" cap="none" normalizeH="0" baseline="0" dirty="0">
                <a:ln>
                  <a:noFill/>
                </a:ln>
                <a:solidFill>
                  <a:schemeClr val="bg1"/>
                </a:solidFill>
                <a:effectLst/>
                <a:latin typeface="Arial" panose="020B0604020202020204" pitchFamily="34" charset="0"/>
              </a:rPr>
              <a:t>iterative learning process</a:t>
            </a:r>
            <a:r>
              <a:rPr kumimoji="0" lang="en-US" altLang="en-US" sz="1400" b="0" i="0" u="none" strike="noStrike" cap="none" normalizeH="0" baseline="0" dirty="0">
                <a:ln>
                  <a:noFill/>
                </a:ln>
                <a:solidFill>
                  <a:schemeClr val="bg1"/>
                </a:solidFill>
                <a:effectLst/>
                <a:latin typeface="Arial" panose="020B0604020202020204" pitchFamily="34" charset="0"/>
              </a:rPr>
              <a:t>, adapting design and simulation techniques to meet project objectives.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2A0CEC2-1420-1EDB-66CD-4D01A9C3374D}"/>
              </a:ext>
            </a:extLst>
          </p:cNvPr>
          <p:cNvSpPr>
            <a:spLocks noChangeArrowheads="1"/>
          </p:cNvSpPr>
          <p:nvPr/>
        </p:nvSpPr>
        <p:spPr bwMode="auto">
          <a:xfrm>
            <a:off x="642986" y="4254782"/>
            <a:ext cx="9053565"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Problem-Solving &amp; Support:</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The journey involved </a:t>
            </a:r>
            <a:r>
              <a:rPr kumimoji="0" lang="en-US" altLang="en-US" sz="1100" b="1" i="0" u="none" strike="noStrike" cap="none" normalizeH="0" baseline="0" dirty="0">
                <a:ln>
                  <a:noFill/>
                </a:ln>
                <a:solidFill>
                  <a:schemeClr val="bg1"/>
                </a:solidFill>
                <a:effectLst/>
                <a:latin typeface="Arial" panose="020B0604020202020204" pitchFamily="34" charset="0"/>
              </a:rPr>
              <a:t>immense troubleshooting</a:t>
            </a:r>
            <a:r>
              <a:rPr kumimoji="0" lang="en-US" altLang="en-US" sz="1100" b="0" i="0" u="none" strike="noStrike" cap="none" normalizeH="0" baseline="0" dirty="0">
                <a:ln>
                  <a:noFill/>
                </a:ln>
                <a:solidFill>
                  <a:schemeClr val="bg1"/>
                </a:solidFill>
                <a:effectLst/>
                <a:latin typeface="Arial" panose="020B0604020202020204" pitchFamily="34" charset="0"/>
              </a:rPr>
              <a:t>, overcoming numerous syntax errors, 'singular matrix' issues, and behavioral function incompatibilities Leveraged </a:t>
            </a:r>
            <a:r>
              <a:rPr kumimoji="0" lang="en-US" altLang="en-US" sz="1100" b="1" i="0" u="none" strike="noStrike" cap="none" normalizeH="0" baseline="0" dirty="0">
                <a:ln>
                  <a:noFill/>
                </a:ln>
                <a:solidFill>
                  <a:schemeClr val="bg1"/>
                </a:solidFill>
                <a:effectLst/>
                <a:latin typeface="Arial" panose="020B0604020202020204" pitchFamily="34" charset="0"/>
              </a:rPr>
              <a:t>collaborative support and guidance</a:t>
            </a:r>
            <a:r>
              <a:rPr kumimoji="0" lang="en-US" altLang="en-US" sz="1100" b="0" i="0" u="none" strike="noStrike" cap="none" normalizeH="0" baseline="0" dirty="0">
                <a:ln>
                  <a:noFill/>
                </a:ln>
                <a:solidFill>
                  <a:schemeClr val="bg1"/>
                </a:solidFill>
                <a:effectLst/>
                <a:latin typeface="Arial" panose="020B0604020202020204" pitchFamily="34" charset="0"/>
              </a:rPr>
              <a:t> from learning coaches and problem-solving methodologies, which proved instrumental in iteratively refining the netlist and resolving complex simulation blockers.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This process directly enhanced </a:t>
            </a:r>
            <a:r>
              <a:rPr kumimoji="0" lang="en-US" altLang="en-US" sz="1100" b="1" i="0" u="none" strike="noStrike" cap="none" normalizeH="0" baseline="0" dirty="0">
                <a:ln>
                  <a:noFill/>
                </a:ln>
                <a:solidFill>
                  <a:schemeClr val="bg1"/>
                </a:solidFill>
                <a:effectLst/>
                <a:latin typeface="Arial" panose="020B0604020202020204" pitchFamily="34" charset="0"/>
              </a:rPr>
              <a:t>systems thinking, attention to detail, and resilience under iterative testing</a:t>
            </a:r>
            <a:r>
              <a:rPr kumimoji="0" lang="en-US" altLang="en-US" sz="1100" b="0" i="0" u="none" strike="noStrike" cap="none" normalizeH="0" baseline="0" dirty="0">
                <a:ln>
                  <a:noFill/>
                </a:ln>
                <a:solidFill>
                  <a:schemeClr val="bg1"/>
                </a:solidFill>
                <a:effectLst/>
                <a:latin typeface="Arial" panose="020B0604020202020204" pitchFamily="34" charset="0"/>
              </a:rPr>
              <a:t>.</a:t>
            </a:r>
            <a:br>
              <a:rPr kumimoji="0" lang="en-US" altLang="en-US" sz="1100" b="0" i="0" u="none" strike="noStrike" cap="none" normalizeH="0" baseline="0" dirty="0">
                <a:ln>
                  <a:noFill/>
                </a:ln>
                <a:solidFill>
                  <a:schemeClr val="bg1"/>
                </a:solidFill>
                <a:effectLst/>
                <a:latin typeface="Arial" panose="020B0604020202020204" pitchFamily="34" charset="0"/>
              </a:rPr>
            </a:b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bg1"/>
                </a:solidFill>
                <a:effectLst/>
                <a:latin typeface="Arial" panose="020B0604020202020204" pitchFamily="34" charset="0"/>
              </a:rPr>
              <a:t>Value Added:</a:t>
            </a: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Enabled the execution of a complex, industry-relevant project using </a:t>
            </a:r>
            <a:r>
              <a:rPr kumimoji="0" lang="en-US" altLang="en-US" sz="1100" b="1" i="0" u="none" strike="noStrike" cap="none" normalizeH="0" baseline="0" dirty="0">
                <a:ln>
                  <a:noFill/>
                </a:ln>
                <a:solidFill>
                  <a:schemeClr val="bg1"/>
                </a:solidFill>
                <a:effectLst/>
                <a:latin typeface="Arial" panose="020B0604020202020204" pitchFamily="34" charset="0"/>
              </a:rPr>
              <a:t>low-cost, open-source tools</a:t>
            </a:r>
            <a:r>
              <a:rPr kumimoji="0" lang="en-US" altLang="en-US" sz="1100" b="0" i="0" u="none" strike="noStrike" cap="none" normalizeH="0" baseline="0" dirty="0">
                <a:ln>
                  <a:noFill/>
                </a:ln>
                <a:solidFill>
                  <a:schemeClr val="bg1"/>
                </a:solidFill>
                <a:effectLst/>
                <a:latin typeface="Arial" panose="020B0604020202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Provided deep practical insights into power electronics design, control system integration, and robust fault management.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bg1"/>
                </a:solidFill>
                <a:effectLst/>
                <a:latin typeface="Arial" panose="020B0604020202020204" pitchFamily="34" charset="0"/>
              </a:rPr>
              <a:t>Demonstrated the effectiveness of iterative debugging and analytical problem-solving in challenging engineering contexts.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078055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D0030-528D-E3CD-813C-D2DA223631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9D0586-1461-C501-F25A-D5A28B22B985}"/>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EF78F43-F308-8DFD-BE76-67DFF786FAFE}"/>
              </a:ext>
            </a:extLst>
          </p:cNvPr>
          <p:cNvSpPr>
            <a:spLocks noGrp="1"/>
          </p:cNvSpPr>
          <p:nvPr>
            <p:ph type="subTitle" idx="1"/>
          </p:nvPr>
        </p:nvSpPr>
        <p:spPr/>
        <p:txBody>
          <a:bodyPr/>
          <a:lstStyle/>
          <a:p>
            <a:endParaRPr lang="en-IN"/>
          </a:p>
        </p:txBody>
      </p:sp>
      <p:pic>
        <p:nvPicPr>
          <p:cNvPr id="1026" name="Picture 2" descr="241,000+ Electronics Background Stock Illustrations, Royalty ...">
            <a:extLst>
              <a:ext uri="{FF2B5EF4-FFF2-40B4-BE49-F238E27FC236}">
                <a16:creationId xmlns:a16="http://schemas.microsoft.com/office/drawing/2014/main" id="{2EA12C3F-B5DE-2BB7-7E0D-E5B15EC8857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186305"/>
            <a:ext cx="12192000" cy="711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5CC9EF3-E41D-A5FB-ADE8-42FBBA2699C9}"/>
              </a:ext>
            </a:extLst>
          </p:cNvPr>
          <p:cNvPicPr>
            <a:picLocks noChangeAspect="1"/>
          </p:cNvPicPr>
          <p:nvPr/>
        </p:nvPicPr>
        <p:blipFill>
          <a:blip r:embed="rId4"/>
          <a:stretch>
            <a:fillRect/>
          </a:stretch>
        </p:blipFill>
        <p:spPr>
          <a:xfrm>
            <a:off x="715295" y="90200"/>
            <a:ext cx="2534741" cy="1843943"/>
          </a:xfrm>
          <a:prstGeom prst="rect">
            <a:avLst/>
          </a:prstGeom>
        </p:spPr>
      </p:pic>
      <p:pic>
        <p:nvPicPr>
          <p:cNvPr id="7" name="Picture 6">
            <a:extLst>
              <a:ext uri="{FF2B5EF4-FFF2-40B4-BE49-F238E27FC236}">
                <a16:creationId xmlns:a16="http://schemas.microsoft.com/office/drawing/2014/main" id="{67B1A71D-0906-9A69-5A6C-BBD85C549913}"/>
              </a:ext>
            </a:extLst>
          </p:cNvPr>
          <p:cNvPicPr>
            <a:picLocks noChangeAspect="1"/>
          </p:cNvPicPr>
          <p:nvPr/>
        </p:nvPicPr>
        <p:blipFill>
          <a:blip r:embed="rId5"/>
          <a:stretch>
            <a:fillRect/>
          </a:stretch>
        </p:blipFill>
        <p:spPr>
          <a:xfrm>
            <a:off x="3715030" y="90200"/>
            <a:ext cx="2534741" cy="1819814"/>
          </a:xfrm>
          <a:prstGeom prst="rect">
            <a:avLst/>
          </a:prstGeom>
        </p:spPr>
      </p:pic>
      <p:pic>
        <p:nvPicPr>
          <p:cNvPr id="9" name="Picture 8">
            <a:extLst>
              <a:ext uri="{FF2B5EF4-FFF2-40B4-BE49-F238E27FC236}">
                <a16:creationId xmlns:a16="http://schemas.microsoft.com/office/drawing/2014/main" id="{3933FB0C-73D2-15B7-2D5F-9DB6A70FDE23}"/>
              </a:ext>
            </a:extLst>
          </p:cNvPr>
          <p:cNvPicPr>
            <a:picLocks noChangeAspect="1"/>
          </p:cNvPicPr>
          <p:nvPr/>
        </p:nvPicPr>
        <p:blipFill>
          <a:blip r:embed="rId6"/>
          <a:stretch>
            <a:fillRect/>
          </a:stretch>
        </p:blipFill>
        <p:spPr>
          <a:xfrm>
            <a:off x="6714765" y="15507"/>
            <a:ext cx="2534741" cy="1849603"/>
          </a:xfrm>
          <a:prstGeom prst="rect">
            <a:avLst/>
          </a:prstGeom>
        </p:spPr>
      </p:pic>
      <p:pic>
        <p:nvPicPr>
          <p:cNvPr id="4" name="Picture 3">
            <a:extLst>
              <a:ext uri="{FF2B5EF4-FFF2-40B4-BE49-F238E27FC236}">
                <a16:creationId xmlns:a16="http://schemas.microsoft.com/office/drawing/2014/main" id="{2EB773C2-2842-D5D8-7E2F-B402A04B344D}"/>
              </a:ext>
            </a:extLst>
          </p:cNvPr>
          <p:cNvPicPr>
            <a:picLocks noChangeAspect="1"/>
          </p:cNvPicPr>
          <p:nvPr/>
        </p:nvPicPr>
        <p:blipFill>
          <a:blip r:embed="rId7"/>
          <a:stretch>
            <a:fillRect/>
          </a:stretch>
        </p:blipFill>
        <p:spPr>
          <a:xfrm>
            <a:off x="442791" y="2076376"/>
            <a:ext cx="3698525" cy="1929246"/>
          </a:xfrm>
          <a:prstGeom prst="rect">
            <a:avLst/>
          </a:prstGeom>
        </p:spPr>
      </p:pic>
      <p:pic>
        <p:nvPicPr>
          <p:cNvPr id="8" name="Picture 7">
            <a:extLst>
              <a:ext uri="{FF2B5EF4-FFF2-40B4-BE49-F238E27FC236}">
                <a16:creationId xmlns:a16="http://schemas.microsoft.com/office/drawing/2014/main" id="{803A8075-2161-0CA9-114A-9A0C61895429}"/>
              </a:ext>
            </a:extLst>
          </p:cNvPr>
          <p:cNvPicPr>
            <a:picLocks noChangeAspect="1"/>
          </p:cNvPicPr>
          <p:nvPr/>
        </p:nvPicPr>
        <p:blipFill>
          <a:blip r:embed="rId8"/>
          <a:stretch>
            <a:fillRect/>
          </a:stretch>
        </p:blipFill>
        <p:spPr>
          <a:xfrm>
            <a:off x="9502165" y="90200"/>
            <a:ext cx="2437176" cy="1752047"/>
          </a:xfrm>
          <a:prstGeom prst="rect">
            <a:avLst/>
          </a:prstGeom>
        </p:spPr>
      </p:pic>
      <p:pic>
        <p:nvPicPr>
          <p:cNvPr id="6" name="Picture 5">
            <a:extLst>
              <a:ext uri="{FF2B5EF4-FFF2-40B4-BE49-F238E27FC236}">
                <a16:creationId xmlns:a16="http://schemas.microsoft.com/office/drawing/2014/main" id="{7D1C837B-E596-025B-D9E1-BBB8D58DD0DB}"/>
              </a:ext>
            </a:extLst>
          </p:cNvPr>
          <p:cNvPicPr>
            <a:picLocks noChangeAspect="1"/>
          </p:cNvPicPr>
          <p:nvPr/>
        </p:nvPicPr>
        <p:blipFill>
          <a:blip r:embed="rId9"/>
          <a:stretch>
            <a:fillRect/>
          </a:stretch>
        </p:blipFill>
        <p:spPr>
          <a:xfrm>
            <a:off x="4584107" y="2217724"/>
            <a:ext cx="2942276" cy="1448906"/>
          </a:xfrm>
          <a:prstGeom prst="rect">
            <a:avLst/>
          </a:prstGeom>
        </p:spPr>
      </p:pic>
      <p:pic>
        <p:nvPicPr>
          <p:cNvPr id="10" name="Picture 9">
            <a:extLst>
              <a:ext uri="{FF2B5EF4-FFF2-40B4-BE49-F238E27FC236}">
                <a16:creationId xmlns:a16="http://schemas.microsoft.com/office/drawing/2014/main" id="{842B6279-A926-36AC-17C1-2408BE43CF9D}"/>
              </a:ext>
            </a:extLst>
          </p:cNvPr>
          <p:cNvPicPr>
            <a:picLocks noChangeAspect="1"/>
          </p:cNvPicPr>
          <p:nvPr/>
        </p:nvPicPr>
        <p:blipFill>
          <a:blip r:embed="rId10"/>
          <a:stretch>
            <a:fillRect/>
          </a:stretch>
        </p:blipFill>
        <p:spPr>
          <a:xfrm>
            <a:off x="7777967" y="1971041"/>
            <a:ext cx="4162449" cy="2049773"/>
          </a:xfrm>
          <a:prstGeom prst="rect">
            <a:avLst/>
          </a:prstGeom>
        </p:spPr>
      </p:pic>
      <p:pic>
        <p:nvPicPr>
          <p:cNvPr id="11" name="Picture 10">
            <a:extLst>
              <a:ext uri="{FF2B5EF4-FFF2-40B4-BE49-F238E27FC236}">
                <a16:creationId xmlns:a16="http://schemas.microsoft.com/office/drawing/2014/main" id="{AFFAE298-D1D5-69E0-A04C-DAAE851CDAA4}"/>
              </a:ext>
            </a:extLst>
          </p:cNvPr>
          <p:cNvPicPr>
            <a:picLocks noChangeAspect="1"/>
          </p:cNvPicPr>
          <p:nvPr/>
        </p:nvPicPr>
        <p:blipFill>
          <a:blip r:embed="rId11"/>
          <a:stretch>
            <a:fillRect/>
          </a:stretch>
        </p:blipFill>
        <p:spPr>
          <a:xfrm>
            <a:off x="252047" y="4185681"/>
            <a:ext cx="3897076" cy="1929246"/>
          </a:xfrm>
          <a:prstGeom prst="rect">
            <a:avLst/>
          </a:prstGeom>
        </p:spPr>
      </p:pic>
      <p:pic>
        <p:nvPicPr>
          <p:cNvPr id="13" name="Picture 12">
            <a:extLst>
              <a:ext uri="{FF2B5EF4-FFF2-40B4-BE49-F238E27FC236}">
                <a16:creationId xmlns:a16="http://schemas.microsoft.com/office/drawing/2014/main" id="{6466D0AE-5DF5-7D0F-DF3C-40F1CCE4D7B0}"/>
              </a:ext>
            </a:extLst>
          </p:cNvPr>
          <p:cNvPicPr>
            <a:picLocks noChangeAspect="1"/>
          </p:cNvPicPr>
          <p:nvPr/>
        </p:nvPicPr>
        <p:blipFill>
          <a:blip r:embed="rId12"/>
          <a:stretch>
            <a:fillRect/>
          </a:stretch>
        </p:blipFill>
        <p:spPr>
          <a:xfrm>
            <a:off x="3016239" y="4463976"/>
            <a:ext cx="3698526" cy="1952482"/>
          </a:xfrm>
          <a:prstGeom prst="rect">
            <a:avLst/>
          </a:prstGeom>
        </p:spPr>
      </p:pic>
      <p:pic>
        <p:nvPicPr>
          <p:cNvPr id="12" name="Picture 11">
            <a:extLst>
              <a:ext uri="{FF2B5EF4-FFF2-40B4-BE49-F238E27FC236}">
                <a16:creationId xmlns:a16="http://schemas.microsoft.com/office/drawing/2014/main" id="{744A358B-1C65-2A2E-A5B9-B6381E7239D7}"/>
              </a:ext>
            </a:extLst>
          </p:cNvPr>
          <p:cNvPicPr>
            <a:picLocks noChangeAspect="1"/>
          </p:cNvPicPr>
          <p:nvPr/>
        </p:nvPicPr>
        <p:blipFill>
          <a:blip r:embed="rId13"/>
          <a:stretch>
            <a:fillRect/>
          </a:stretch>
        </p:blipFill>
        <p:spPr>
          <a:xfrm>
            <a:off x="5181510" y="4374998"/>
            <a:ext cx="4412114" cy="2344223"/>
          </a:xfrm>
          <a:prstGeom prst="rect">
            <a:avLst/>
          </a:prstGeom>
        </p:spPr>
      </p:pic>
      <p:pic>
        <p:nvPicPr>
          <p:cNvPr id="14" name="Picture 13">
            <a:extLst>
              <a:ext uri="{FF2B5EF4-FFF2-40B4-BE49-F238E27FC236}">
                <a16:creationId xmlns:a16="http://schemas.microsoft.com/office/drawing/2014/main" id="{C5544D53-8D33-3691-5B78-6564917C9D7B}"/>
              </a:ext>
            </a:extLst>
          </p:cNvPr>
          <p:cNvPicPr>
            <a:picLocks noChangeAspect="1"/>
          </p:cNvPicPr>
          <p:nvPr/>
        </p:nvPicPr>
        <p:blipFill>
          <a:blip r:embed="rId14"/>
          <a:stretch>
            <a:fillRect/>
          </a:stretch>
        </p:blipFill>
        <p:spPr>
          <a:xfrm>
            <a:off x="7154346" y="4189732"/>
            <a:ext cx="4859258" cy="2578381"/>
          </a:xfrm>
          <a:prstGeom prst="rect">
            <a:avLst/>
          </a:prstGeom>
        </p:spPr>
      </p:pic>
    </p:spTree>
    <p:extLst>
      <p:ext uri="{BB962C8B-B14F-4D97-AF65-F5344CB8AC3E}">
        <p14:creationId xmlns:p14="http://schemas.microsoft.com/office/powerpoint/2010/main" val="144680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ED46B-A0CF-F3F8-97FC-E995909D3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04199-137F-EAAB-428F-BE31DC98689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590A573-D49A-446B-1891-7A9BF464585C}"/>
              </a:ext>
            </a:extLst>
          </p:cNvPr>
          <p:cNvSpPr>
            <a:spLocks noGrp="1"/>
          </p:cNvSpPr>
          <p:nvPr>
            <p:ph type="subTitle" idx="1"/>
          </p:nvPr>
        </p:nvSpPr>
        <p:spPr/>
        <p:txBody>
          <a:bodyPr/>
          <a:lstStyle/>
          <a:p>
            <a:endParaRPr lang="en-IN"/>
          </a:p>
        </p:txBody>
      </p:sp>
      <p:pic>
        <p:nvPicPr>
          <p:cNvPr id="1026" name="Picture 2" descr="241,000+ Electronics Background Stock Illustrations, Royalty ...">
            <a:extLst>
              <a:ext uri="{FF2B5EF4-FFF2-40B4-BE49-F238E27FC236}">
                <a16:creationId xmlns:a16="http://schemas.microsoft.com/office/drawing/2014/main" id="{19B6F1B9-4B4F-8A47-B1ED-794E054D8F3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186305"/>
            <a:ext cx="12192000" cy="711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A54254-0BBE-29E1-15DB-59637A5A34D8}"/>
              </a:ext>
            </a:extLst>
          </p:cNvPr>
          <p:cNvSpPr txBox="1"/>
          <p:nvPr/>
        </p:nvSpPr>
        <p:spPr>
          <a:xfrm>
            <a:off x="2782529" y="175642"/>
            <a:ext cx="6096000" cy="646331"/>
          </a:xfrm>
          <a:prstGeom prst="rect">
            <a:avLst/>
          </a:prstGeom>
          <a:noFill/>
        </p:spPr>
        <p:txBody>
          <a:bodyPr wrap="square">
            <a:spAutoFit/>
          </a:bodyPr>
          <a:lstStyle/>
          <a:p>
            <a:pPr algn="ctr"/>
            <a:r>
              <a:rPr lang="en-IN" sz="3600" b="1" dirty="0">
                <a:solidFill>
                  <a:schemeClr val="bg1"/>
                </a:solidFill>
              </a:rPr>
              <a:t>Scalability &amp; Future Impact</a:t>
            </a:r>
          </a:p>
        </p:txBody>
      </p:sp>
      <p:sp>
        <p:nvSpPr>
          <p:cNvPr id="6" name="Rectangle 1">
            <a:extLst>
              <a:ext uri="{FF2B5EF4-FFF2-40B4-BE49-F238E27FC236}">
                <a16:creationId xmlns:a16="http://schemas.microsoft.com/office/drawing/2014/main" id="{5ECB4EFD-D1F7-0D30-82B2-453BC33571B9}"/>
              </a:ext>
            </a:extLst>
          </p:cNvPr>
          <p:cNvSpPr>
            <a:spLocks noChangeArrowheads="1"/>
          </p:cNvSpPr>
          <p:nvPr/>
        </p:nvSpPr>
        <p:spPr bwMode="auto">
          <a:xfrm>
            <a:off x="437535" y="601216"/>
            <a:ext cx="10785987"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High Reusability &amp; Scalability: The modular design of this simulation allows it to be easily reconfigured for various load conditions, different input voltages, and alternative control algorithms. This makes it highly scalable for diverse electric mobility platforms, extending its applicability beyond just suburban trains.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Component-Wise Improvements &amp; Refinements: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Power Switches (IGBTs): Integrate manufacturers' specific SPICE models for higher accuracy in switching losses and thermal analysis; explore adding snubber circuits for transient suppression.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Passive Components (L, C, R): Incorporate non-ideal models (e.g., ESR for capacitors, DCR for inductors) to refine efficiency predictions and transient behavior.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Sensors: Model sensor noise, drift, and calibration errors; investigate multi-sensor fusion for enhanced fault detection.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Control Algorithms: Implement advanced or adaptive PID tuning methods, or explore model predictive control for optimal performance.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Motor Model: Expand the mechanical load model to include more complex factors like aerodynamic drag and dynamic inertia changes.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Energy Management: Develop more detailed thermal models for TEG input; optimize regenerative braking efficiency across a wider speed range.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Documentation &amp; Proof of Concept: Meticulous documentation, including the Unique Document, provides a strong foundation and serves as a vital proof of concept for the developed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Publication Potential: The work demonstrates a unique approach to complex fault modeling using only </a:t>
            </a:r>
            <a:r>
              <a:rPr kumimoji="0" lang="en-US" altLang="en-US" sz="1600" b="1" i="0" u="none" strike="noStrike" cap="none" normalizeH="0" baseline="0" dirty="0" err="1">
                <a:ln>
                  <a:noFill/>
                </a:ln>
                <a:solidFill>
                  <a:schemeClr val="bg1"/>
                </a:solidFill>
                <a:effectLst/>
                <a:latin typeface="Arial" panose="020B0604020202020204" pitchFamily="34" charset="0"/>
              </a:rPr>
              <a:t>KiCAD</a:t>
            </a:r>
            <a:r>
              <a:rPr kumimoji="0" lang="en-US" altLang="en-US" sz="1600" b="1" i="0" u="none" strike="noStrike" cap="none" normalizeH="0" baseline="0" dirty="0">
                <a:ln>
                  <a:noFill/>
                </a:ln>
                <a:solidFill>
                  <a:schemeClr val="bg1"/>
                </a:solidFill>
                <a:effectLst/>
                <a:latin typeface="Arial" panose="020B0604020202020204" pitchFamily="34" charset="0"/>
              </a:rPr>
              <a:t> and </a:t>
            </a:r>
            <a:r>
              <a:rPr kumimoji="0" lang="en-US" altLang="en-US" sz="1600" b="1" i="0" u="none" strike="noStrike" cap="none" normalizeH="0" baseline="0" dirty="0" err="1">
                <a:ln>
                  <a:noFill/>
                </a:ln>
                <a:solidFill>
                  <a:schemeClr val="bg1"/>
                </a:solidFill>
                <a:effectLst/>
                <a:latin typeface="Arial" panose="020B0604020202020204" pitchFamily="34" charset="0"/>
              </a:rPr>
              <a:t>Ngspice</a:t>
            </a:r>
            <a:r>
              <a:rPr kumimoji="0" lang="en-US" altLang="en-US" sz="1600" b="1" i="0" u="none" strike="noStrike" cap="none" normalizeH="0" baseline="0" dirty="0">
                <a:ln>
                  <a:noFill/>
                </a:ln>
                <a:solidFill>
                  <a:schemeClr val="bg1"/>
                </a:solidFill>
                <a:effectLst/>
                <a:latin typeface="Arial" panose="020B0604020202020204" pitchFamily="34" charset="0"/>
              </a:rPr>
              <a:t>, showcasing how low-cost, open-source tools can handle intricate simulation challenges. This innovative methodology presents significant potential for academic publication and further research in power electronics and control systems.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417954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1942</Words>
  <Application>Microsoft Office PowerPoint</Application>
  <PresentationFormat>Widescreen</PresentationFormat>
  <Paragraphs>100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Unicode MS</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Mythra D</dc:creator>
  <cp:lastModifiedBy>Mythra D</cp:lastModifiedBy>
  <cp:revision>3</cp:revision>
  <dcterms:created xsi:type="dcterms:W3CDTF">2025-07-18T18:14:32Z</dcterms:created>
  <dcterms:modified xsi:type="dcterms:W3CDTF">2025-07-19T08:14:42Z</dcterms:modified>
</cp:coreProperties>
</file>